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4" r:id="rId2"/>
  </p:sldMasterIdLst>
  <p:notesMasterIdLst>
    <p:notesMasterId r:id="rId36"/>
  </p:notesMasterIdLst>
  <p:sldIdLst>
    <p:sldId id="256" r:id="rId3"/>
    <p:sldId id="311" r:id="rId4"/>
    <p:sldId id="308" r:id="rId5"/>
    <p:sldId id="312" r:id="rId6"/>
    <p:sldId id="258" r:id="rId7"/>
    <p:sldId id="290" r:id="rId8"/>
    <p:sldId id="301" r:id="rId9"/>
    <p:sldId id="295" r:id="rId10"/>
    <p:sldId id="296" r:id="rId11"/>
    <p:sldId id="299" r:id="rId12"/>
    <p:sldId id="266" r:id="rId13"/>
    <p:sldId id="267" r:id="rId14"/>
    <p:sldId id="268" r:id="rId15"/>
    <p:sldId id="304" r:id="rId16"/>
    <p:sldId id="305" r:id="rId17"/>
    <p:sldId id="306" r:id="rId18"/>
    <p:sldId id="307" r:id="rId19"/>
    <p:sldId id="310" r:id="rId20"/>
    <p:sldId id="272" r:id="rId21"/>
    <p:sldId id="273" r:id="rId22"/>
    <p:sldId id="309" r:id="rId23"/>
    <p:sldId id="275" r:id="rId24"/>
    <p:sldId id="276" r:id="rId25"/>
    <p:sldId id="277" r:id="rId26"/>
    <p:sldId id="278" r:id="rId27"/>
    <p:sldId id="300" r:id="rId28"/>
    <p:sldId id="280" r:id="rId29"/>
    <p:sldId id="281" r:id="rId30"/>
    <p:sldId id="284" r:id="rId31"/>
    <p:sldId id="285" r:id="rId32"/>
    <p:sldId id="288" r:id="rId33"/>
    <p:sldId id="303" r:id="rId34"/>
    <p:sldId id="289" r:id="rId35"/>
  </p:sldIdLst>
  <p:sldSz cx="12192000" cy="6858000"/>
  <p:notesSz cx="6858000" cy="9144000"/>
  <p:embeddedFontLst>
    <p:embeddedFont>
      <p:font typeface="Arial Black" panose="020B0604020202020204" pitchFamily="34" charset="0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orsiva" pitchFamily="2" charset="-79"/>
      <p:regular r:id="rId42"/>
      <p:bold r:id="rId43"/>
      <p:italic r:id="rId44"/>
      <p:boldItalic r:id="rId45"/>
    </p:embeddedFont>
    <p:embeddedFont>
      <p:font typeface="Encode Sans" pitchFamily="2" charset="77"/>
      <p:regular r:id="rId46"/>
      <p:bold r:id="rId47"/>
    </p:embeddedFont>
    <p:embeddedFont>
      <p:font typeface="Montserrat Light" panose="020F0302020204030204" pitchFamily="34" charset="0"/>
      <p:regular r:id="rId48"/>
      <p: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7" roundtripDataSignature="AMtx7mj7uFR2Nzi+8/ptX4/lmlVlFuSy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A50021"/>
    <a:srgbClr val="F7049E"/>
    <a:srgbClr val="00C2AD"/>
    <a:srgbClr val="E876FE"/>
    <a:srgbClr val="FC3D04"/>
    <a:srgbClr val="3366CC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51CE2DF-A2CD-4CE1-B3F9-602EA2BDDB57}">
  <a:tblStyle styleId="{C51CE2DF-A2CD-4CE1-B3F9-602EA2BDDB5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A3E35058-120D-4142-8805-D24847DCF799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567A662-74D0-463F-90D1-C569B931FD79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A225C7ED-5858-4028-8C75-8B3D84261D73}" styleName="Table_3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17" autoAdjust="0"/>
    <p:restoredTop sz="94660"/>
  </p:normalViewPr>
  <p:slideViewPr>
    <p:cSldViewPr snapToGrid="0">
      <p:cViewPr varScale="1">
        <p:scale>
          <a:sx n="76" d="100"/>
          <a:sy n="76" d="100"/>
        </p:scale>
        <p:origin x="224" y="1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88643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72874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1" name="Google Shape;36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02591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0" name="Google Shape;39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18305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2" name="Google Shape;40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26941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8023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38ea1305d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g238ea1305d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30068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0043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5894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38ea1305d0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4" name="Google Shape;474;g238ea1305d0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91033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38ea1305d0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3" name="Google Shape;523;g238ea1305d0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04015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0" name="Google Shape;54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87391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" name="Google Shape;5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66901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6" name="Google Shape;59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23032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6" name="Google Shape;59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027030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238ea1305d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8" name="Google Shape;608;g238ea1305d0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1518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68621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7053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4" name="Google Shape;18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097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7" name="Google Shape;19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68526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3873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7494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4" name="Google Shape;34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89909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7" descr="Flech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51" descr="Icon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>
  <p:cSld name="Título vertical y texto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25824" y="2203267"/>
            <a:ext cx="8599776" cy="6252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eño personalizado">
  <p:cSld name="2_Diseño personalizado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28" descr="Imagen que contiene Form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1" descr="Imagen que contiene Icon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eño personalizado">
  <p:cSld name="3_Diseño personalizado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25824" y="2203267"/>
            <a:ext cx="8599776" cy="6252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Icono&#10;&#10;Descripción generada automáticamente">
            <a:extLst>
              <a:ext uri="{FF2B5EF4-FFF2-40B4-BE49-F238E27FC236}">
                <a16:creationId xmlns:a16="http://schemas.microsoft.com/office/drawing/2014/main" id="{788985D3-FA7E-B734-1B04-888324B9ED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9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>
  <p:cSld name="Comparació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47" descr="Imagen que contiene Forma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>
  <p:cSld name="Encabezado de secció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8" descr="Imagen que contiene Icon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ada">
  <p:cSld name="Portada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49" descr="Flech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50" descr="Icon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Encode Sans"/>
              <a:buNone/>
              <a:defRPr sz="4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24" name="Google Shape;24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25" name="Google Shape;25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26" name="Google Shape;26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gestion.cte.sep.gob.mx/insumos/#!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1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hyperlink" Target="https://drive.google.com/drive/folders/1qfFl_qbXoXAVnBL88ruNc_nMg_yPo3eU?usp=sharing" TargetMode="Externa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3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1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microsoft.com/office/2007/relationships/hdphoto" Target="../media/hdphoto4.wdp"/><Relationship Id="rId4" Type="http://schemas.openxmlformats.org/officeDocument/2006/relationships/image" Target="../media/image10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microsoft.com/office/2007/relationships/hdphoto" Target="../media/hdphoto5.wdp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microsoft.com/office/2007/relationships/hdphoto" Target="../media/hdphoto5.wdp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rive.google.com/drive/folders/14FgHqAPYXWclNoqfHfyoMivSA1kRIx4U?usp=drive_link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11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hyperlink" Target="https://wordwall.net/es/resource/58369232" TargetMode="Externa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7.png"/><Relationship Id="rId4" Type="http://schemas.openxmlformats.org/officeDocument/2006/relationships/image" Target="../media/image10.png"/><Relationship Id="rId9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0.png"/><Relationship Id="rId7" Type="http://schemas.openxmlformats.org/officeDocument/2006/relationships/image" Target="../media/image7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7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1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3.png"/><Relationship Id="rId4" Type="http://schemas.openxmlformats.org/officeDocument/2006/relationships/image" Target="../media/image10.png"/><Relationship Id="rId9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forms.office.com/e/GsmL5FWXip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4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10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10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hyperlink" Target="https://drive.google.com/file/d/1CU5Mc8tK_nytiqCtl1FMMjmkyBLDbHzf/view?usp=drive_link" TargetMode="External"/><Relationship Id="rId5" Type="http://schemas.openxmlformats.org/officeDocument/2006/relationships/image" Target="../media/image34.png"/><Relationship Id="rId15" Type="http://schemas.openxmlformats.org/officeDocument/2006/relationships/hyperlink" Target="https://drive.google.com/file/d/1jfYqxZ2z3_uEucaArSIe-Pn1sx3vFbWZ/view?usp=drive_link" TargetMode="External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hyperlink" Target="https://drive.google.com/file/d/1V-3OIOHUb64SvFsU0UrUQfVuFghFFjyJ/view?usp=drive_link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0.png"/><Relationship Id="rId7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33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"/>
          <p:cNvSpPr txBox="1">
            <a:spLocks noGrp="1"/>
          </p:cNvSpPr>
          <p:nvPr>
            <p:ph type="ctrTitle" idx="4294967295"/>
          </p:nvPr>
        </p:nvSpPr>
        <p:spPr>
          <a:xfrm>
            <a:off x="-242803" y="3084403"/>
            <a:ext cx="6247167" cy="227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s-MX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Orientaciones para </a:t>
            </a:r>
            <a:r>
              <a:rPr lang="es-MX" sz="3200" b="1" dirty="0">
                <a:latin typeface="Arial"/>
                <a:ea typeface="Arial"/>
                <a:cs typeface="Arial"/>
                <a:sym typeface="Arial"/>
              </a:rPr>
              <a:t>el Taller Intensivo de Formación Continua para Docentes.</a:t>
            </a:r>
            <a:endParaRPr sz="3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1"/>
          <p:cNvSpPr txBox="1"/>
          <p:nvPr/>
        </p:nvSpPr>
        <p:spPr>
          <a:xfrm>
            <a:off x="8933743" y="6334780"/>
            <a:ext cx="325825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MX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de julio de 2023.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" name="Google Shape;4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0183" y="336415"/>
            <a:ext cx="950768" cy="14355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" name="Google Shape;46;p1"/>
          <p:cNvGrpSpPr/>
          <p:nvPr/>
        </p:nvGrpSpPr>
        <p:grpSpPr>
          <a:xfrm>
            <a:off x="712391" y="270651"/>
            <a:ext cx="5014882" cy="936986"/>
            <a:chOff x="712391" y="305485"/>
            <a:chExt cx="5014882" cy="936986"/>
          </a:xfrm>
        </p:grpSpPr>
        <p:pic>
          <p:nvPicPr>
            <p:cNvPr id="47" name="Google Shape;47;p1" descr="Logotipo&#10;&#10;Descripción generada automá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2391" y="305485"/>
              <a:ext cx="2591243" cy="9369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8" name="Google Shape;48;p1"/>
            <p:cNvCxnSpPr/>
            <p:nvPr/>
          </p:nvCxnSpPr>
          <p:spPr>
            <a:xfrm>
              <a:off x="3462481" y="497960"/>
              <a:ext cx="0" cy="644400"/>
            </a:xfrm>
            <a:prstGeom prst="straightConnector1">
              <a:avLst/>
            </a:prstGeom>
            <a:noFill/>
            <a:ln w="25400" cap="flat" cmpd="sng">
              <a:solidFill>
                <a:srgbClr val="CAA37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49" name="Google Shape;49;p1" descr="Imagen que contiene Icono&#10;&#10;Descripción generada automáticament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756025" y="550160"/>
              <a:ext cx="1971248" cy="5388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43;p1"/>
          <p:cNvSpPr txBox="1">
            <a:spLocks/>
          </p:cNvSpPr>
          <p:nvPr/>
        </p:nvSpPr>
        <p:spPr>
          <a:xfrm>
            <a:off x="392308" y="5696927"/>
            <a:ext cx="5612056" cy="645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800"/>
              <a:buFont typeface="Arial"/>
              <a:buNone/>
            </a:pPr>
            <a:r>
              <a:rPr lang="es-MX" sz="2800" b="1" dirty="0">
                <a:latin typeface="Arial"/>
                <a:ea typeface="Arial"/>
                <a:cs typeface="Arial"/>
                <a:sym typeface="Arial"/>
              </a:rPr>
              <a:t>Fin de Ciclo escolar 2022-2023.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5;p39">
            <a:extLst>
              <a:ext uri="{FF2B5EF4-FFF2-40B4-BE49-F238E27FC236}">
                <a16:creationId xmlns:a16="http://schemas.microsoft.com/office/drawing/2014/main" id="{F7907990-CF68-6073-61C4-9BD6658B9EAA}"/>
              </a:ext>
            </a:extLst>
          </p:cNvPr>
          <p:cNvGrpSpPr/>
          <p:nvPr/>
        </p:nvGrpSpPr>
        <p:grpSpPr>
          <a:xfrm>
            <a:off x="255043" y="243561"/>
            <a:ext cx="3839040" cy="717290"/>
            <a:chOff x="712391" y="305485"/>
            <a:chExt cx="5014882" cy="936986"/>
          </a:xfrm>
        </p:grpSpPr>
        <p:pic>
          <p:nvPicPr>
            <p:cNvPr id="3" name="Google Shape;56;p39" descr="Logotipo&#10;&#10;Descripción generada automáticamente">
              <a:extLst>
                <a:ext uri="{FF2B5EF4-FFF2-40B4-BE49-F238E27FC236}">
                  <a16:creationId xmlns:a16="http://schemas.microsoft.com/office/drawing/2014/main" id="{F45C4F2F-A3FE-98B5-2925-697E07F237C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12391" y="305485"/>
              <a:ext cx="2591243" cy="9369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" name="Google Shape;57;p39">
              <a:extLst>
                <a:ext uri="{FF2B5EF4-FFF2-40B4-BE49-F238E27FC236}">
                  <a16:creationId xmlns:a16="http://schemas.microsoft.com/office/drawing/2014/main" id="{26B35DAF-F431-B172-14E4-767B7299FE58}"/>
                </a:ext>
              </a:extLst>
            </p:cNvPr>
            <p:cNvCxnSpPr/>
            <p:nvPr/>
          </p:nvCxnSpPr>
          <p:spPr>
            <a:xfrm>
              <a:off x="3462481" y="497960"/>
              <a:ext cx="0" cy="644400"/>
            </a:xfrm>
            <a:prstGeom prst="straightConnector1">
              <a:avLst/>
            </a:prstGeom>
            <a:noFill/>
            <a:ln w="25400" cap="flat" cmpd="sng">
              <a:solidFill>
                <a:srgbClr val="CAA37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5" name="Google Shape;58;p39" descr="Imagen que contiene Icono&#10;&#10;Descripción generada automáticamente">
              <a:extLst>
                <a:ext uri="{FF2B5EF4-FFF2-40B4-BE49-F238E27FC236}">
                  <a16:creationId xmlns:a16="http://schemas.microsoft.com/office/drawing/2014/main" id="{AE8728DA-F950-0531-121E-C7076B24144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756025" y="550160"/>
              <a:ext cx="1971248" cy="53887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6" name="Google Shape;67;p40"/>
          <p:cNvCxnSpPr/>
          <p:nvPr/>
        </p:nvCxnSpPr>
        <p:spPr>
          <a:xfrm rot="10800000">
            <a:off x="484139" y="1122019"/>
            <a:ext cx="10561051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Google Shape;102;p5"/>
          <p:cNvSpPr/>
          <p:nvPr/>
        </p:nvSpPr>
        <p:spPr>
          <a:xfrm>
            <a:off x="1101437" y="1582034"/>
            <a:ext cx="392928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6000"/>
              <a:buFont typeface="Arial Black"/>
              <a:buNone/>
            </a:pPr>
            <a:r>
              <a:rPr lang="es-MX" sz="4800" dirty="0">
                <a:solidFill>
                  <a:schemeClr val="tx1"/>
                </a:solidFill>
                <a:sym typeface="Arial Black"/>
              </a:rPr>
              <a:t>3ra.</a:t>
            </a:r>
            <a:r>
              <a:rPr lang="es-MX" sz="320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MX" sz="4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Sesión </a:t>
            </a:r>
            <a:endParaRPr sz="12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895829" y="1324905"/>
            <a:ext cx="29925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FF0000"/>
              </a:buClr>
              <a:buSzPts val="1800"/>
            </a:pPr>
            <a:r>
              <a:rPr lang="es-MX" sz="2400" b="1" dirty="0">
                <a:solidFill>
                  <a:schemeClr val="tx1"/>
                </a:solidFill>
              </a:rPr>
              <a:t>De Taller Intensivo de Formación Continua para Docentes (julio)</a:t>
            </a:r>
          </a:p>
        </p:txBody>
      </p:sp>
      <p:pic>
        <p:nvPicPr>
          <p:cNvPr id="1026" name="Picture 2" descr="Flecha hacia abajo - Iconos gratis de flech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50804" y="989905"/>
            <a:ext cx="2107546" cy="210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02;p5"/>
          <p:cNvSpPr/>
          <p:nvPr/>
        </p:nvSpPr>
        <p:spPr>
          <a:xfrm>
            <a:off x="1286951" y="3251024"/>
            <a:ext cx="392928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6000"/>
              <a:buFont typeface="Arial Black"/>
              <a:buNone/>
            </a:pPr>
            <a:r>
              <a:rPr lang="es-MX" sz="2400" dirty="0">
                <a:solidFill>
                  <a:schemeClr val="tx1"/>
                </a:solidFill>
                <a:latin typeface="Arial Black"/>
                <a:sym typeface="Arial Black"/>
              </a:rPr>
              <a:t>Se inicia el ciclo escolar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6000"/>
              <a:buFont typeface="Arial Black"/>
              <a:buNone/>
            </a:pPr>
            <a:r>
              <a:rPr lang="es-MX" sz="2400" dirty="0">
                <a:solidFill>
                  <a:schemeClr val="tx1"/>
                </a:solidFill>
                <a:latin typeface="Arial Black"/>
                <a:sym typeface="Arial Black"/>
              </a:rPr>
              <a:t>2023-2024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8350" y="3229296"/>
            <a:ext cx="4067541" cy="3399921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1389677" y="4634327"/>
            <a:ext cx="3352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  <a:buSzPts val="1800"/>
            </a:pPr>
            <a:r>
              <a:rPr lang="es-MX" sz="2000" dirty="0">
                <a:solidFill>
                  <a:schemeClr val="tx1"/>
                </a:solidFill>
              </a:rPr>
              <a:t>Con el </a:t>
            </a:r>
            <a:r>
              <a:rPr lang="es-MX" sz="2000" b="1" dirty="0">
                <a:solidFill>
                  <a:schemeClr val="tx1"/>
                </a:solidFill>
              </a:rPr>
              <a:t>Taller Intensivo </a:t>
            </a:r>
            <a:r>
              <a:rPr lang="es-MX" sz="2000" dirty="0">
                <a:solidFill>
                  <a:schemeClr val="tx1"/>
                </a:solidFill>
              </a:rPr>
              <a:t>de Formación Continua para Docentes </a:t>
            </a:r>
            <a:r>
              <a:rPr lang="es-MX" sz="2000" dirty="0"/>
              <a:t>del </a:t>
            </a:r>
            <a:r>
              <a:rPr lang="es-MX" sz="2000" b="1" dirty="0"/>
              <a:t>21 al 25 de agosto 2023.</a:t>
            </a:r>
          </a:p>
          <a:p>
            <a:pPr lvl="0" algn="ctr">
              <a:buClr>
                <a:srgbClr val="FF0000"/>
              </a:buClr>
              <a:buSzPts val="1800"/>
            </a:pPr>
            <a:endParaRPr lang="es-MX" sz="2000" dirty="0">
              <a:solidFill>
                <a:schemeClr val="tx1"/>
              </a:solidFill>
            </a:endParaRPr>
          </a:p>
        </p:txBody>
      </p:sp>
      <p:pic>
        <p:nvPicPr>
          <p:cNvPr id="16" name="Picture 2" descr="Flecha hacia abajo - Iconos gratis de flech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16232" y="3421260"/>
            <a:ext cx="2107546" cy="210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187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78157C29-5DB9-7CCA-2D12-9FD19561C9B1}"/>
              </a:ext>
            </a:extLst>
          </p:cNvPr>
          <p:cNvGrpSpPr/>
          <p:nvPr/>
        </p:nvGrpSpPr>
        <p:grpSpPr>
          <a:xfrm>
            <a:off x="1899475" y="1867084"/>
            <a:ext cx="4176931" cy="3568452"/>
            <a:chOff x="2107474" y="2290752"/>
            <a:chExt cx="7985760" cy="2367788"/>
          </a:xfrm>
        </p:grpSpPr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93759B31-EDED-7BE7-E887-62C0A22BA825}"/>
                </a:ext>
              </a:extLst>
            </p:cNvPr>
            <p:cNvSpPr txBox="1"/>
            <p:nvPr/>
          </p:nvSpPr>
          <p:spPr>
            <a:xfrm>
              <a:off x="2341207" y="2512201"/>
              <a:ext cx="7368845" cy="2003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buClr>
                  <a:srgbClr val="296456"/>
                </a:buClr>
              </a:pPr>
              <a:r>
                <a:rPr lang="es-ES" sz="2000" dirty="0">
                  <a:latin typeface="+mn-lt"/>
                  <a:cs typeface="Times New Roman" panose="02020603050405020304" pitchFamily="18" charset="0"/>
                </a:rPr>
                <a:t>Los insumos y recursos propuestos para el Taller Intensivo de Formación Continua para Docentes están disponibles en: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  <a:buClr>
                  <a:srgbClr val="296456"/>
                </a:buClr>
              </a:pPr>
              <a:endParaRPr lang="es-ES" sz="2000" dirty="0">
                <a:latin typeface="+mn-lt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  <a:buClr>
                  <a:srgbClr val="296456"/>
                </a:buClr>
              </a:pPr>
              <a:r>
                <a:rPr lang="es-MX" sz="2000" b="1" dirty="0">
                  <a:latin typeface="+mn-lt"/>
                  <a:cs typeface="Times New Roman" panose="02020603050405020304" pitchFamily="18" charset="0"/>
                  <a:hlinkClick r:id="rId3"/>
                </a:rPr>
                <a:t>http://gestion.cte.sep.gob.mx/insumos/#!/</a:t>
              </a:r>
              <a:r>
                <a:rPr lang="es-MX" sz="2000" b="1" dirty="0">
                  <a:latin typeface="+mn-lt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6" name="Rectángulo: esquinas redondeadas 12">
              <a:extLst>
                <a:ext uri="{FF2B5EF4-FFF2-40B4-BE49-F238E27FC236}">
                  <a16:creationId xmlns:a16="http://schemas.microsoft.com/office/drawing/2014/main" id="{73362952-41B3-00C8-DCC3-7D1A23483422}"/>
                </a:ext>
              </a:extLst>
            </p:cNvPr>
            <p:cNvSpPr/>
            <p:nvPr/>
          </p:nvSpPr>
          <p:spPr>
            <a:xfrm>
              <a:off x="2107474" y="2290752"/>
              <a:ext cx="7985760" cy="2367788"/>
            </a:xfrm>
            <a:prstGeom prst="roundRect">
              <a:avLst>
                <a:gd name="adj" fmla="val 7013"/>
              </a:avLst>
            </a:prstGeom>
            <a:noFill/>
            <a:ln w="63500" cmpd="thickThin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17" name="Google Shape;55;p39">
            <a:extLst>
              <a:ext uri="{FF2B5EF4-FFF2-40B4-BE49-F238E27FC236}">
                <a16:creationId xmlns:a16="http://schemas.microsoft.com/office/drawing/2014/main" id="{F7907990-CF68-6073-61C4-9BD6658B9EAA}"/>
              </a:ext>
            </a:extLst>
          </p:cNvPr>
          <p:cNvGrpSpPr/>
          <p:nvPr/>
        </p:nvGrpSpPr>
        <p:grpSpPr>
          <a:xfrm>
            <a:off x="307975" y="175050"/>
            <a:ext cx="3839040" cy="717290"/>
            <a:chOff x="712391" y="305485"/>
            <a:chExt cx="5014882" cy="936986"/>
          </a:xfrm>
        </p:grpSpPr>
        <p:pic>
          <p:nvPicPr>
            <p:cNvPr id="18" name="Google Shape;56;p39" descr="Logotipo&#10;&#10;Descripción generada automáticamente">
              <a:extLst>
                <a:ext uri="{FF2B5EF4-FFF2-40B4-BE49-F238E27FC236}">
                  <a16:creationId xmlns:a16="http://schemas.microsoft.com/office/drawing/2014/main" id="{F45C4F2F-A3FE-98B5-2925-697E07F237C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2391" y="305485"/>
              <a:ext cx="2591243" cy="9369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9" name="Google Shape;57;p39">
              <a:extLst>
                <a:ext uri="{FF2B5EF4-FFF2-40B4-BE49-F238E27FC236}">
                  <a16:creationId xmlns:a16="http://schemas.microsoft.com/office/drawing/2014/main" id="{26B35DAF-F431-B172-14E4-767B7299FE58}"/>
                </a:ext>
              </a:extLst>
            </p:cNvPr>
            <p:cNvCxnSpPr/>
            <p:nvPr/>
          </p:nvCxnSpPr>
          <p:spPr>
            <a:xfrm>
              <a:off x="3462481" y="497960"/>
              <a:ext cx="0" cy="644400"/>
            </a:xfrm>
            <a:prstGeom prst="straightConnector1">
              <a:avLst/>
            </a:prstGeom>
            <a:noFill/>
            <a:ln w="25400" cap="flat" cmpd="sng">
              <a:solidFill>
                <a:srgbClr val="CAA37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20" name="Google Shape;58;p39" descr="Imagen que contiene Icono&#10;&#10;Descripción generada automáticamente">
              <a:extLst>
                <a:ext uri="{FF2B5EF4-FFF2-40B4-BE49-F238E27FC236}">
                  <a16:creationId xmlns:a16="http://schemas.microsoft.com/office/drawing/2014/main" id="{AE8728DA-F950-0531-121E-C7076B24144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756025" y="550160"/>
              <a:ext cx="1971248" cy="53887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1" name="Google Shape;67;p40"/>
          <p:cNvCxnSpPr/>
          <p:nvPr/>
        </p:nvCxnSpPr>
        <p:spPr>
          <a:xfrm flipH="1">
            <a:off x="484140" y="987293"/>
            <a:ext cx="11184532" cy="8996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A8695D6C-92E9-EFD6-2931-03B2012227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2" b="14288"/>
          <a:stretch/>
        </p:blipFill>
        <p:spPr bwMode="auto">
          <a:xfrm>
            <a:off x="7072829" y="1328179"/>
            <a:ext cx="3448279" cy="5348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Google Shape;73;p40">
            <a:extLst>
              <a:ext uri="{FF2B5EF4-FFF2-40B4-BE49-F238E27FC236}">
                <a16:creationId xmlns:a16="http://schemas.microsoft.com/office/drawing/2014/main" id="{76CDB8AD-DEE0-1DA6-F56B-8C766AD36ADC}"/>
              </a:ext>
            </a:extLst>
          </p:cNvPr>
          <p:cNvSpPr txBox="1"/>
          <p:nvPr/>
        </p:nvSpPr>
        <p:spPr>
          <a:xfrm>
            <a:off x="9104662" y="367958"/>
            <a:ext cx="2564010" cy="429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B0033"/>
              </a:buClr>
              <a:buSzPct val="100000"/>
              <a:buFont typeface="Encode Sans"/>
              <a:buNone/>
            </a:pPr>
            <a:r>
              <a:rPr lang="es-MX" sz="25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Insumos SEP</a:t>
            </a:r>
            <a:endParaRPr sz="2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AutoShape 2" descr="Archivo:SEP Logo 2019.svg - Wikipedia, la enciclopedia lib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9" name="Google Shape;199;p33"/>
          <p:cNvCxnSpPr/>
          <p:nvPr/>
        </p:nvCxnSpPr>
        <p:spPr>
          <a:xfrm>
            <a:off x="819271" y="924686"/>
            <a:ext cx="10992504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00" name="Google Shape;200;p33"/>
          <p:cNvGrpSpPr/>
          <p:nvPr/>
        </p:nvGrpSpPr>
        <p:grpSpPr>
          <a:xfrm>
            <a:off x="534786" y="137012"/>
            <a:ext cx="3839040" cy="717290"/>
            <a:chOff x="712391" y="305485"/>
            <a:chExt cx="5014882" cy="936986"/>
          </a:xfrm>
        </p:grpSpPr>
        <p:pic>
          <p:nvPicPr>
            <p:cNvPr id="201" name="Google Shape;201;p33" descr="Logotipo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2391" y="305485"/>
              <a:ext cx="2591243" cy="9369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2" name="Google Shape;202;p33"/>
            <p:cNvCxnSpPr/>
            <p:nvPr/>
          </p:nvCxnSpPr>
          <p:spPr>
            <a:xfrm>
              <a:off x="3462481" y="497960"/>
              <a:ext cx="0" cy="644400"/>
            </a:xfrm>
            <a:prstGeom prst="straightConnector1">
              <a:avLst/>
            </a:prstGeom>
            <a:noFill/>
            <a:ln w="25400" cap="flat" cmpd="sng">
              <a:solidFill>
                <a:srgbClr val="CAA37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203" name="Google Shape;203;p33" descr="Imagen que contiene Icono&#10;&#10;Descripción generada automá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56025" y="550160"/>
              <a:ext cx="1971248" cy="5388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4" name="Google Shape;204;p33"/>
          <p:cNvSpPr/>
          <p:nvPr/>
        </p:nvSpPr>
        <p:spPr>
          <a:xfrm>
            <a:off x="6686286" y="330263"/>
            <a:ext cx="512832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DRIVE Estatal de materiales (SET)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3"/>
          <p:cNvSpPr/>
          <p:nvPr/>
        </p:nvSpPr>
        <p:spPr>
          <a:xfrm>
            <a:off x="2217477" y="1262801"/>
            <a:ext cx="830574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>
                <a:hlinkClick r:id="rId5"/>
              </a:rPr>
              <a:t>https://drive.google.com/drive/folders/1qfFl_qbXoXAVnBL88ruNc_nMg_yPo3eU?usp=sharing</a:t>
            </a:r>
            <a:endParaRPr lang="es-MX" dirty="0"/>
          </a:p>
        </p:txBody>
      </p:sp>
      <p:pic>
        <p:nvPicPr>
          <p:cNvPr id="206" name="Google Shape;206;p33" descr="Google lanza su nueva aplicación de Drive para Windows y macOS y así  mejorar el acceso a los archivos en la nube"/>
          <p:cNvPicPr preferRelativeResize="0"/>
          <p:nvPr/>
        </p:nvPicPr>
        <p:blipFill rotWithShape="1">
          <a:blip r:embed="rId6">
            <a:alphaModFix/>
          </a:blip>
          <a:srcRect l="27666" t="17617" r="29735" b="14330"/>
          <a:stretch/>
        </p:blipFill>
        <p:spPr>
          <a:xfrm>
            <a:off x="6037937" y="141623"/>
            <a:ext cx="664826" cy="708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3" descr="Enlace - Iconos gratis de interfaz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18112" y="1018608"/>
            <a:ext cx="944538" cy="953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7477" y="1775855"/>
            <a:ext cx="8464548" cy="477677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 txBox="1"/>
          <p:nvPr/>
        </p:nvSpPr>
        <p:spPr>
          <a:xfrm>
            <a:off x="6669673" y="62880"/>
            <a:ext cx="5073365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MX" sz="21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Instrumento de observación del Taller Intensivo de Formación Continua para Docentes</a:t>
            </a:r>
            <a:endParaRPr sz="21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" name="Google Shape;67;p40"/>
          <p:cNvCxnSpPr/>
          <p:nvPr/>
        </p:nvCxnSpPr>
        <p:spPr>
          <a:xfrm flipH="1">
            <a:off x="484140" y="1096270"/>
            <a:ext cx="11177148" cy="25749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3" name="Google Shape;55;p39">
            <a:extLst>
              <a:ext uri="{FF2B5EF4-FFF2-40B4-BE49-F238E27FC236}">
                <a16:creationId xmlns:a16="http://schemas.microsoft.com/office/drawing/2014/main" id="{F7907990-CF68-6073-61C4-9BD6658B9EAA}"/>
              </a:ext>
            </a:extLst>
          </p:cNvPr>
          <p:cNvGrpSpPr/>
          <p:nvPr/>
        </p:nvGrpSpPr>
        <p:grpSpPr>
          <a:xfrm>
            <a:off x="255043" y="243561"/>
            <a:ext cx="3839040" cy="717290"/>
            <a:chOff x="712391" y="305485"/>
            <a:chExt cx="5014882" cy="936986"/>
          </a:xfrm>
        </p:grpSpPr>
        <p:pic>
          <p:nvPicPr>
            <p:cNvPr id="14" name="Google Shape;56;p39" descr="Logotipo&#10;&#10;Descripción generada automáticamente">
              <a:extLst>
                <a:ext uri="{FF2B5EF4-FFF2-40B4-BE49-F238E27FC236}">
                  <a16:creationId xmlns:a16="http://schemas.microsoft.com/office/drawing/2014/main" id="{F45C4F2F-A3FE-98B5-2925-697E07F237C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2391" y="305485"/>
              <a:ext cx="2591243" cy="9369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" name="Google Shape;57;p39">
              <a:extLst>
                <a:ext uri="{FF2B5EF4-FFF2-40B4-BE49-F238E27FC236}">
                  <a16:creationId xmlns:a16="http://schemas.microsoft.com/office/drawing/2014/main" id="{26B35DAF-F431-B172-14E4-767B7299FE58}"/>
                </a:ext>
              </a:extLst>
            </p:cNvPr>
            <p:cNvCxnSpPr/>
            <p:nvPr/>
          </p:nvCxnSpPr>
          <p:spPr>
            <a:xfrm>
              <a:off x="3462481" y="497960"/>
              <a:ext cx="0" cy="644400"/>
            </a:xfrm>
            <a:prstGeom prst="straightConnector1">
              <a:avLst/>
            </a:prstGeom>
            <a:noFill/>
            <a:ln w="25400" cap="flat" cmpd="sng">
              <a:solidFill>
                <a:srgbClr val="CAA37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6" name="Google Shape;58;p39" descr="Imagen que contiene Icono&#10;&#10;Descripción generada automáticamente">
              <a:extLst>
                <a:ext uri="{FF2B5EF4-FFF2-40B4-BE49-F238E27FC236}">
                  <a16:creationId xmlns:a16="http://schemas.microsoft.com/office/drawing/2014/main" id="{AE8728DA-F950-0531-121E-C7076B24144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56025" y="550160"/>
              <a:ext cx="1971248" cy="5388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246" name="Picture 6" descr="Una libreta y una lupa sobre fondo blanco. ilustración vectoria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14929" r="8738" b="14436"/>
          <a:stretch/>
        </p:blipFill>
        <p:spPr bwMode="auto">
          <a:xfrm>
            <a:off x="5807122" y="146154"/>
            <a:ext cx="963482" cy="84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2182294" y="1374898"/>
            <a:ext cx="7780840" cy="4631842"/>
            <a:chOff x="1778162" y="1374898"/>
            <a:chExt cx="7780840" cy="4631842"/>
          </a:xfrm>
        </p:grpSpPr>
        <p:grpSp>
          <p:nvGrpSpPr>
            <p:cNvPr id="4" name="Grupo 3"/>
            <p:cNvGrpSpPr/>
            <p:nvPr/>
          </p:nvGrpSpPr>
          <p:grpSpPr>
            <a:xfrm>
              <a:off x="1778162" y="1374898"/>
              <a:ext cx="4631841" cy="4631842"/>
              <a:chOff x="1023638" y="1334076"/>
              <a:chExt cx="4631841" cy="4631842"/>
            </a:xfrm>
          </p:grpSpPr>
          <p:pic>
            <p:nvPicPr>
              <p:cNvPr id="2052" name="Picture 4" descr="Libro abierto - Iconos gratis de educación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3638" y="1334076"/>
                <a:ext cx="4631841" cy="46318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CuadroTexto 2"/>
              <p:cNvSpPr txBox="1"/>
              <p:nvPr/>
            </p:nvSpPr>
            <p:spPr>
              <a:xfrm>
                <a:off x="1935301" y="2351315"/>
                <a:ext cx="2808513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s-MX" sz="3200" b="1" dirty="0">
                    <a:solidFill>
                      <a:srgbClr val="00B0F0"/>
                    </a:solidFill>
                  </a:rPr>
                  <a:t>Una guía de observación para todos los niveles</a:t>
                </a:r>
                <a:endParaRPr lang="es-MX" sz="1800" dirty="0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2050" name="Picture 2" descr="Profesor con portapapeles - Iconos gratis de educació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7122" y="1547247"/>
              <a:ext cx="3751880" cy="3751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 txBox="1"/>
          <p:nvPr/>
        </p:nvSpPr>
        <p:spPr>
          <a:xfrm>
            <a:off x="7361094" y="355504"/>
            <a:ext cx="4300194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MX" sz="2100" b="1" dirty="0"/>
              <a:t>Aportaciones de Programas Analíticos</a:t>
            </a:r>
            <a:endParaRPr sz="21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" name="Google Shape;67;p40"/>
          <p:cNvCxnSpPr/>
          <p:nvPr/>
        </p:nvCxnSpPr>
        <p:spPr>
          <a:xfrm flipH="1">
            <a:off x="484140" y="1096270"/>
            <a:ext cx="11177148" cy="25749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3" name="Google Shape;55;p39">
            <a:extLst>
              <a:ext uri="{FF2B5EF4-FFF2-40B4-BE49-F238E27FC236}">
                <a16:creationId xmlns:a16="http://schemas.microsoft.com/office/drawing/2014/main" id="{F7907990-CF68-6073-61C4-9BD6658B9EAA}"/>
              </a:ext>
            </a:extLst>
          </p:cNvPr>
          <p:cNvGrpSpPr/>
          <p:nvPr/>
        </p:nvGrpSpPr>
        <p:grpSpPr>
          <a:xfrm>
            <a:off x="255043" y="243561"/>
            <a:ext cx="3839040" cy="717290"/>
            <a:chOff x="712391" y="305485"/>
            <a:chExt cx="5014882" cy="936986"/>
          </a:xfrm>
        </p:grpSpPr>
        <p:pic>
          <p:nvPicPr>
            <p:cNvPr id="14" name="Google Shape;56;p39" descr="Logotipo&#10;&#10;Descripción generada automáticamente">
              <a:extLst>
                <a:ext uri="{FF2B5EF4-FFF2-40B4-BE49-F238E27FC236}">
                  <a16:creationId xmlns:a16="http://schemas.microsoft.com/office/drawing/2014/main" id="{F45C4F2F-A3FE-98B5-2925-697E07F237C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2391" y="305485"/>
              <a:ext cx="2591243" cy="9369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" name="Google Shape;57;p39">
              <a:extLst>
                <a:ext uri="{FF2B5EF4-FFF2-40B4-BE49-F238E27FC236}">
                  <a16:creationId xmlns:a16="http://schemas.microsoft.com/office/drawing/2014/main" id="{26B35DAF-F431-B172-14E4-767B7299FE58}"/>
                </a:ext>
              </a:extLst>
            </p:cNvPr>
            <p:cNvCxnSpPr/>
            <p:nvPr/>
          </p:nvCxnSpPr>
          <p:spPr>
            <a:xfrm>
              <a:off x="3462481" y="497960"/>
              <a:ext cx="0" cy="644400"/>
            </a:xfrm>
            <a:prstGeom prst="straightConnector1">
              <a:avLst/>
            </a:prstGeom>
            <a:noFill/>
            <a:ln w="25400" cap="flat" cmpd="sng">
              <a:solidFill>
                <a:srgbClr val="CAA37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6" name="Google Shape;58;p39" descr="Imagen que contiene Icono&#10;&#10;Descripción generada automáticamente">
              <a:extLst>
                <a:ext uri="{FF2B5EF4-FFF2-40B4-BE49-F238E27FC236}">
                  <a16:creationId xmlns:a16="http://schemas.microsoft.com/office/drawing/2014/main" id="{AE8728DA-F950-0531-121E-C7076B24144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56025" y="550160"/>
              <a:ext cx="1971248" cy="5388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rupo 19"/>
          <p:cNvGrpSpPr/>
          <p:nvPr/>
        </p:nvGrpSpPr>
        <p:grpSpPr>
          <a:xfrm>
            <a:off x="255043" y="1237330"/>
            <a:ext cx="2790257" cy="3834555"/>
            <a:chOff x="255043" y="1237330"/>
            <a:chExt cx="2790257" cy="3834555"/>
          </a:xfrm>
        </p:grpSpPr>
        <p:grpSp>
          <p:nvGrpSpPr>
            <p:cNvPr id="8" name="Grupo 7"/>
            <p:cNvGrpSpPr/>
            <p:nvPr/>
          </p:nvGrpSpPr>
          <p:grpSpPr>
            <a:xfrm>
              <a:off x="255043" y="1580357"/>
              <a:ext cx="2790257" cy="3491528"/>
              <a:chOff x="255043" y="1580357"/>
              <a:chExt cx="2790257" cy="3491528"/>
            </a:xfrm>
          </p:grpSpPr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0840" y="1580357"/>
                <a:ext cx="2725271" cy="3491528"/>
              </a:xfrm>
              <a:prstGeom prst="rect">
                <a:avLst/>
              </a:prstGeom>
            </p:spPr>
          </p:pic>
          <p:sp>
            <p:nvSpPr>
              <p:cNvPr id="7" name="Marco 6"/>
              <p:cNvSpPr/>
              <p:nvPr/>
            </p:nvSpPr>
            <p:spPr>
              <a:xfrm>
                <a:off x="255043" y="1580357"/>
                <a:ext cx="2790257" cy="3491528"/>
              </a:xfrm>
              <a:prstGeom prst="frame">
                <a:avLst>
                  <a:gd name="adj1" fmla="val 4380"/>
                </a:avLst>
              </a:prstGeom>
              <a:solidFill>
                <a:srgbClr val="A50021"/>
              </a:solidFill>
              <a:ln>
                <a:solidFill>
                  <a:srgbClr val="A500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CuadroTexto 10"/>
            <p:cNvSpPr txBox="1"/>
            <p:nvPr/>
          </p:nvSpPr>
          <p:spPr>
            <a:xfrm>
              <a:off x="318617" y="1237330"/>
              <a:ext cx="2614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800" b="1" dirty="0"/>
                <a:t>Preescolar</a:t>
              </a: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3282562" y="1331876"/>
            <a:ext cx="2865030" cy="3489903"/>
            <a:chOff x="3282562" y="1331876"/>
            <a:chExt cx="2865030" cy="3489903"/>
          </a:xfrm>
        </p:grpSpPr>
        <p:grpSp>
          <p:nvGrpSpPr>
            <p:cNvPr id="9" name="Grupo 8"/>
            <p:cNvGrpSpPr/>
            <p:nvPr/>
          </p:nvGrpSpPr>
          <p:grpSpPr>
            <a:xfrm>
              <a:off x="3282562" y="1704962"/>
              <a:ext cx="2865030" cy="3116817"/>
              <a:chOff x="3071097" y="1477464"/>
              <a:chExt cx="3268653" cy="3389776"/>
            </a:xfrm>
            <a:solidFill>
              <a:srgbClr val="A50021"/>
            </a:solidFill>
          </p:grpSpPr>
          <p:pic>
            <p:nvPicPr>
              <p:cNvPr id="6" name="Imagen 5"/>
              <p:cNvPicPr>
                <a:picLocks noChangeAspect="1"/>
              </p:cNvPicPr>
              <p:nvPr/>
            </p:nvPicPr>
            <p:blipFill rotWithShape="1">
              <a:blip r:embed="rId6"/>
              <a:srcRect l="4125" b="12603"/>
              <a:stretch/>
            </p:blipFill>
            <p:spPr>
              <a:xfrm>
                <a:off x="3197854" y="1670137"/>
                <a:ext cx="3141896" cy="3197102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</p:pic>
          <p:sp>
            <p:nvSpPr>
              <p:cNvPr id="17" name="Marco 16"/>
              <p:cNvSpPr/>
              <p:nvPr/>
            </p:nvSpPr>
            <p:spPr>
              <a:xfrm>
                <a:off x="3071097" y="1477464"/>
                <a:ext cx="3116099" cy="3389776"/>
              </a:xfrm>
              <a:prstGeom prst="frame">
                <a:avLst>
                  <a:gd name="adj1" fmla="val 4380"/>
                </a:avLst>
              </a:prstGeom>
              <a:grpFill/>
              <a:ln>
                <a:solidFill>
                  <a:srgbClr val="A500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CuadroTexto 20"/>
            <p:cNvSpPr txBox="1"/>
            <p:nvPr/>
          </p:nvSpPr>
          <p:spPr>
            <a:xfrm>
              <a:off x="3635778" y="1331876"/>
              <a:ext cx="20263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800" b="1" dirty="0"/>
                <a:t>Primaria</a:t>
              </a:r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6390550" y="1468788"/>
            <a:ext cx="2624588" cy="3837362"/>
            <a:chOff x="6390550" y="1468788"/>
            <a:chExt cx="2624588" cy="3837362"/>
          </a:xfrm>
        </p:grpSpPr>
        <p:grpSp>
          <p:nvGrpSpPr>
            <p:cNvPr id="10" name="Grupo 9"/>
            <p:cNvGrpSpPr/>
            <p:nvPr/>
          </p:nvGrpSpPr>
          <p:grpSpPr>
            <a:xfrm>
              <a:off x="6390550" y="1814622"/>
              <a:ext cx="2624588" cy="3491528"/>
              <a:chOff x="6390550" y="1213730"/>
              <a:chExt cx="2624588" cy="3491528"/>
            </a:xfrm>
            <a:solidFill>
              <a:srgbClr val="A50021"/>
            </a:solidFill>
          </p:grpSpPr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41538" y="1360202"/>
                <a:ext cx="2328141" cy="3206071"/>
              </a:xfrm>
              <a:prstGeom prst="rect">
                <a:avLst/>
              </a:prstGeom>
              <a:grpFill/>
              <a:ln>
                <a:noFill/>
              </a:ln>
            </p:spPr>
          </p:pic>
          <p:sp>
            <p:nvSpPr>
              <p:cNvPr id="19" name="Marco 18"/>
              <p:cNvSpPr/>
              <p:nvPr/>
            </p:nvSpPr>
            <p:spPr>
              <a:xfrm>
                <a:off x="6390550" y="1213730"/>
                <a:ext cx="2624588" cy="3491528"/>
              </a:xfrm>
              <a:prstGeom prst="frame">
                <a:avLst>
                  <a:gd name="adj1" fmla="val 4380"/>
                </a:avLst>
              </a:prstGeom>
              <a:grpFill/>
              <a:ln>
                <a:solidFill>
                  <a:srgbClr val="A500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" name="CuadroTexto 23"/>
            <p:cNvSpPr txBox="1"/>
            <p:nvPr/>
          </p:nvSpPr>
          <p:spPr>
            <a:xfrm>
              <a:off x="6689688" y="1468788"/>
              <a:ext cx="20263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800" b="1" dirty="0"/>
                <a:t>CAI</a:t>
              </a: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9258096" y="1516542"/>
            <a:ext cx="2733796" cy="3776018"/>
            <a:chOff x="9258096" y="1516542"/>
            <a:chExt cx="2733796" cy="3776018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58096" y="1804857"/>
              <a:ext cx="2733796" cy="3487703"/>
            </a:xfrm>
            <a:prstGeom prst="rect">
              <a:avLst/>
            </a:prstGeom>
          </p:spPr>
        </p:pic>
        <p:sp>
          <p:nvSpPr>
            <p:cNvPr id="26" name="CuadroTexto 25"/>
            <p:cNvSpPr txBox="1"/>
            <p:nvPr/>
          </p:nvSpPr>
          <p:spPr>
            <a:xfrm>
              <a:off x="9314276" y="1516542"/>
              <a:ext cx="2677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800" b="1" dirty="0"/>
                <a:t>Secundarias Técnicas</a:t>
              </a:r>
            </a:p>
          </p:txBody>
        </p:sp>
      </p:grpSp>
      <p:pic>
        <p:nvPicPr>
          <p:cNvPr id="5122" name="Picture 2" descr="icono de concepto analítico. tipo de información idea abstracta ilustración  de línea delgada. interpretación de los hechos. estadísticas de salida.  dibujo de contorno aislado. trazo editable. 10433889 Vector en Vecteezy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776" b="65816" l="25000" r="74286">
                        <a14:foregroundMark x1="37755" y1="18878" x2="69490" y2="50306"/>
                        <a14:foregroundMark x1="28469" y1="48265" x2="70510" y2="23367"/>
                        <a14:foregroundMark x1="28163" y1="32245" x2="60918" y2="58878"/>
                        <a14:foregroundMark x1="44592" y1="63571" x2="70816" y2="23980"/>
                        <a14:foregroundMark x1="49286" y1="16837" x2="49286" y2="65612"/>
                        <a14:foregroundMark x1="27143" y1="37347" x2="59898" y2="57857"/>
                        <a14:foregroundMark x1="35000" y1="57857" x2="69490" y2="32245"/>
                        <a14:foregroundMark x1="53776" y1="21939" x2="69082" y2="39388"/>
                        <a14:foregroundMark x1="58571" y1="38673" x2="62959" y2="22959"/>
                        <a14:foregroundMark x1="60918" y1="22347" x2="60612" y2="27755"/>
                        <a14:foregroundMark x1="64388" y1="42449" x2="73265" y2="31531"/>
                        <a14:foregroundMark x1="30918" y1="35306" x2="41429" y2="39694"/>
                        <a14:foregroundMark x1="33980" y1="43469" x2="51327" y2="29184"/>
                        <a14:foregroundMark x1="46939" y1="40714" x2="64694" y2="56837"/>
                        <a14:foregroundMark x1="52755" y1="62245" x2="58878" y2="50612"/>
                        <a14:foregroundMark x1="37755" y1="53061" x2="48980" y2="56837"/>
                        <a14:foregroundMark x1="42551" y1="63265" x2="51327" y2="54082"/>
                        <a14:foregroundMark x1="43163" y1="55714" x2="50000" y2="54082"/>
                        <a14:foregroundMark x1="47245" y1="51327" x2="51735" y2="57143"/>
                        <a14:foregroundMark x1="54082" y1="57143" x2="62245" y2="52653"/>
                        <a14:foregroundMark x1="45204" y1="20306" x2="47959" y2="31224"/>
                        <a14:foregroundMark x1="31939" y1="37653" x2="37041" y2="42143"/>
                        <a14:foregroundMark x1="55102" y1="44490" x2="60612" y2="48571"/>
                        <a14:foregroundMark x1="27857" y1="34898" x2="40102" y2="58163"/>
                        <a14:foregroundMark x1="27143" y1="42143" x2="35714" y2="54694"/>
                        <a14:foregroundMark x1="42551" y1="16837" x2="58878" y2="18878"/>
                        <a14:foregroundMark x1="60918" y1="59490" x2="72551" y2="35612"/>
                        <a14:foregroundMark x1="70102" y1="38061" x2="70816" y2="44490"/>
                        <a14:foregroundMark x1="70510" y1="50612" x2="67449" y2="27449"/>
                        <a14:foregroundMark x1="40816" y1="16224" x2="40816" y2="19898"/>
                        <a14:foregroundMark x1="51327" y1="44184" x2="61224" y2="4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16" t="13448" r="24397" b="32293"/>
          <a:stretch/>
        </p:blipFill>
        <p:spPr bwMode="auto">
          <a:xfrm>
            <a:off x="6929773" y="235432"/>
            <a:ext cx="86264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524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1;p34"/>
          <p:cNvSpPr txBox="1"/>
          <p:nvPr/>
        </p:nvSpPr>
        <p:spPr>
          <a:xfrm>
            <a:off x="7361094" y="355504"/>
            <a:ext cx="4300194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MX" sz="2100" b="1" dirty="0"/>
              <a:t>Aportaciones de Cuaderno de trabajo</a:t>
            </a:r>
            <a:endParaRPr sz="21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" name="Google Shape;67;p40"/>
          <p:cNvCxnSpPr/>
          <p:nvPr/>
        </p:nvCxnSpPr>
        <p:spPr>
          <a:xfrm flipH="1">
            <a:off x="484140" y="1096270"/>
            <a:ext cx="11177148" cy="25749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" name="Google Shape;55;p39">
            <a:extLst>
              <a:ext uri="{FF2B5EF4-FFF2-40B4-BE49-F238E27FC236}">
                <a16:creationId xmlns:a16="http://schemas.microsoft.com/office/drawing/2014/main" id="{F7907990-CF68-6073-61C4-9BD6658B9EAA}"/>
              </a:ext>
            </a:extLst>
          </p:cNvPr>
          <p:cNvGrpSpPr/>
          <p:nvPr/>
        </p:nvGrpSpPr>
        <p:grpSpPr>
          <a:xfrm>
            <a:off x="255043" y="243561"/>
            <a:ext cx="3839040" cy="717290"/>
            <a:chOff x="712391" y="305485"/>
            <a:chExt cx="5014882" cy="936986"/>
          </a:xfrm>
        </p:grpSpPr>
        <p:pic>
          <p:nvPicPr>
            <p:cNvPr id="5" name="Google Shape;56;p39" descr="Logotipo&#10;&#10;Descripción generada automáticamente">
              <a:extLst>
                <a:ext uri="{FF2B5EF4-FFF2-40B4-BE49-F238E27FC236}">
                  <a16:creationId xmlns:a16="http://schemas.microsoft.com/office/drawing/2014/main" id="{F45C4F2F-A3FE-98B5-2925-697E07F237C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12391" y="305485"/>
              <a:ext cx="2591243" cy="9369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" name="Google Shape;57;p39">
              <a:extLst>
                <a:ext uri="{FF2B5EF4-FFF2-40B4-BE49-F238E27FC236}">
                  <a16:creationId xmlns:a16="http://schemas.microsoft.com/office/drawing/2014/main" id="{26B35DAF-F431-B172-14E4-767B7299FE58}"/>
                </a:ext>
              </a:extLst>
            </p:cNvPr>
            <p:cNvCxnSpPr/>
            <p:nvPr/>
          </p:nvCxnSpPr>
          <p:spPr>
            <a:xfrm>
              <a:off x="3462481" y="497960"/>
              <a:ext cx="0" cy="644400"/>
            </a:xfrm>
            <a:prstGeom prst="straightConnector1">
              <a:avLst/>
            </a:prstGeom>
            <a:noFill/>
            <a:ln w="25400" cap="flat" cmpd="sng">
              <a:solidFill>
                <a:srgbClr val="CAA37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7" name="Google Shape;58;p39" descr="Imagen que contiene Icono&#10;&#10;Descripción generada automáticamente">
              <a:extLst>
                <a:ext uri="{FF2B5EF4-FFF2-40B4-BE49-F238E27FC236}">
                  <a16:creationId xmlns:a16="http://schemas.microsoft.com/office/drawing/2014/main" id="{AE8728DA-F950-0531-121E-C7076B24144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756025" y="550160"/>
              <a:ext cx="1971248" cy="5388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" name="Grupo 20"/>
          <p:cNvGrpSpPr/>
          <p:nvPr/>
        </p:nvGrpSpPr>
        <p:grpSpPr>
          <a:xfrm>
            <a:off x="3695378" y="1269904"/>
            <a:ext cx="3907204" cy="5235620"/>
            <a:chOff x="3695378" y="1382484"/>
            <a:chExt cx="3907204" cy="5235620"/>
          </a:xfrm>
        </p:grpSpPr>
        <p:grpSp>
          <p:nvGrpSpPr>
            <p:cNvPr id="19" name="Grupo 18"/>
            <p:cNvGrpSpPr/>
            <p:nvPr/>
          </p:nvGrpSpPr>
          <p:grpSpPr>
            <a:xfrm>
              <a:off x="3695378" y="1954965"/>
              <a:ext cx="3907204" cy="4663139"/>
              <a:chOff x="4139516" y="1257437"/>
              <a:chExt cx="3907204" cy="4663139"/>
            </a:xfrm>
          </p:grpSpPr>
          <p:pic>
            <p:nvPicPr>
              <p:cNvPr id="16" name="Imagen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54536" y="1662307"/>
                <a:ext cx="3677163" cy="4258269"/>
              </a:xfrm>
              <a:prstGeom prst="rect">
                <a:avLst/>
              </a:prstGeom>
            </p:spPr>
          </p:pic>
          <p:sp>
            <p:nvSpPr>
              <p:cNvPr id="18" name="Marco 17"/>
              <p:cNvSpPr/>
              <p:nvPr/>
            </p:nvSpPr>
            <p:spPr>
              <a:xfrm>
                <a:off x="4139516" y="1257437"/>
                <a:ext cx="3907204" cy="4555534"/>
              </a:xfrm>
              <a:prstGeom prst="frame">
                <a:avLst>
                  <a:gd name="adj1" fmla="val 4380"/>
                </a:avLst>
              </a:prstGeom>
              <a:solidFill>
                <a:srgbClr val="A50021"/>
              </a:solidFill>
              <a:ln>
                <a:solidFill>
                  <a:srgbClr val="A500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" name="CuadroTexto 19"/>
            <p:cNvSpPr txBox="1"/>
            <p:nvPr/>
          </p:nvSpPr>
          <p:spPr>
            <a:xfrm>
              <a:off x="3695378" y="1382484"/>
              <a:ext cx="39072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800" b="1" dirty="0"/>
                <a:t>Nivel Primaria </a:t>
              </a:r>
            </a:p>
          </p:txBody>
        </p:sp>
      </p:grpSp>
      <p:pic>
        <p:nvPicPr>
          <p:cNvPr id="1028" name="Picture 4" descr="Cuaderno De Trabajo Cuaderno De Notas Nota Libreta Pluma Bosquejo Resumen  Fla PNG , Gráfico De Diario, Iconos Abstractos, Antecedentes PNG y Vector  para Descargar Gratis | Pngt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3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5" t="17063" r="11592" b="8171"/>
          <a:stretch/>
        </p:blipFill>
        <p:spPr bwMode="auto">
          <a:xfrm>
            <a:off x="6769228" y="101218"/>
            <a:ext cx="940526" cy="92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001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1;p34"/>
          <p:cNvSpPr txBox="1"/>
          <p:nvPr/>
        </p:nvSpPr>
        <p:spPr>
          <a:xfrm>
            <a:off x="7361094" y="355504"/>
            <a:ext cx="4300194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MX" sz="2100" b="1" dirty="0"/>
              <a:t>Ejercicio para la sesión 4 y 5</a:t>
            </a:r>
            <a:endParaRPr sz="21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" name="Google Shape;67;p40"/>
          <p:cNvCxnSpPr/>
          <p:nvPr/>
        </p:nvCxnSpPr>
        <p:spPr>
          <a:xfrm flipH="1">
            <a:off x="484140" y="1096270"/>
            <a:ext cx="11177148" cy="25749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" name="Google Shape;55;p39">
            <a:extLst>
              <a:ext uri="{FF2B5EF4-FFF2-40B4-BE49-F238E27FC236}">
                <a16:creationId xmlns:a16="http://schemas.microsoft.com/office/drawing/2014/main" id="{F7907990-CF68-6073-61C4-9BD6658B9EAA}"/>
              </a:ext>
            </a:extLst>
          </p:cNvPr>
          <p:cNvGrpSpPr/>
          <p:nvPr/>
        </p:nvGrpSpPr>
        <p:grpSpPr>
          <a:xfrm>
            <a:off x="255043" y="243561"/>
            <a:ext cx="3839040" cy="717290"/>
            <a:chOff x="712391" y="305485"/>
            <a:chExt cx="5014882" cy="936986"/>
          </a:xfrm>
        </p:grpSpPr>
        <p:pic>
          <p:nvPicPr>
            <p:cNvPr id="5" name="Google Shape;56;p39" descr="Logotipo&#10;&#10;Descripción generada automáticamente">
              <a:extLst>
                <a:ext uri="{FF2B5EF4-FFF2-40B4-BE49-F238E27FC236}">
                  <a16:creationId xmlns:a16="http://schemas.microsoft.com/office/drawing/2014/main" id="{F45C4F2F-A3FE-98B5-2925-697E07F237C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12391" y="305485"/>
              <a:ext cx="2591243" cy="9369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" name="Google Shape;57;p39">
              <a:extLst>
                <a:ext uri="{FF2B5EF4-FFF2-40B4-BE49-F238E27FC236}">
                  <a16:creationId xmlns:a16="http://schemas.microsoft.com/office/drawing/2014/main" id="{26B35DAF-F431-B172-14E4-767B7299FE58}"/>
                </a:ext>
              </a:extLst>
            </p:cNvPr>
            <p:cNvCxnSpPr/>
            <p:nvPr/>
          </p:nvCxnSpPr>
          <p:spPr>
            <a:xfrm>
              <a:off x="3462481" y="497960"/>
              <a:ext cx="0" cy="644400"/>
            </a:xfrm>
            <a:prstGeom prst="straightConnector1">
              <a:avLst/>
            </a:prstGeom>
            <a:noFill/>
            <a:ln w="25400" cap="flat" cmpd="sng">
              <a:solidFill>
                <a:srgbClr val="CAA37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7" name="Google Shape;58;p39" descr="Imagen que contiene Icono&#10;&#10;Descripción generada automáticamente">
              <a:extLst>
                <a:ext uri="{FF2B5EF4-FFF2-40B4-BE49-F238E27FC236}">
                  <a16:creationId xmlns:a16="http://schemas.microsoft.com/office/drawing/2014/main" id="{AE8728DA-F950-0531-121E-C7076B24144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756025" y="550160"/>
              <a:ext cx="1971248" cy="5388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28" name="Picture 4" descr="Cuaderno De Trabajo Cuaderno De Notas Nota Libreta Pluma Bosquejo Resumen  Fla PNG , Gráfico De Diario, Iconos Abstractos, Antecedentes PNG y Vector  para Descargar Gratis | Png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3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5" t="17063" r="11592" b="8171"/>
          <a:stretch/>
        </p:blipFill>
        <p:spPr bwMode="auto">
          <a:xfrm>
            <a:off x="6769228" y="101218"/>
            <a:ext cx="940526" cy="92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1149879" y="2848923"/>
            <a:ext cx="35102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Valoración del proceso de apropiación del Plan de estudio 2022 según la secuencia establecida en los CTE y Talleres de Formación Continua para Docentes, en el ciclo escolar 2022-2023.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/>
          <a:srcRect b="22125"/>
          <a:stretch/>
        </p:blipFill>
        <p:spPr>
          <a:xfrm>
            <a:off x="7618314" y="1278680"/>
            <a:ext cx="3378112" cy="5225350"/>
          </a:xfrm>
          <a:prstGeom prst="rect">
            <a:avLst/>
          </a:prstGeom>
        </p:spPr>
      </p:pic>
      <p:pic>
        <p:nvPicPr>
          <p:cNvPr id="11" name="Picture 4" descr="Flechas - Iconos gratis de flecha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640" y="2853013"/>
            <a:ext cx="2550454" cy="255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21;p34"/>
          <p:cNvSpPr txBox="1"/>
          <p:nvPr/>
        </p:nvSpPr>
        <p:spPr>
          <a:xfrm>
            <a:off x="1771060" y="1286159"/>
            <a:ext cx="4300194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MX" sz="2100" b="1" dirty="0"/>
              <a:t>Para niveles de: Inicial, CAM, Preescolar, Primaria y Telesecundarias.</a:t>
            </a:r>
            <a:endParaRPr sz="21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6117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1;p34"/>
          <p:cNvSpPr txBox="1"/>
          <p:nvPr/>
        </p:nvSpPr>
        <p:spPr>
          <a:xfrm>
            <a:off x="7361094" y="355504"/>
            <a:ext cx="4300194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MX" sz="2100" b="1" dirty="0"/>
              <a:t>Ejercicio para la sesión 4 y 5</a:t>
            </a:r>
            <a:endParaRPr sz="21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" name="Google Shape;67;p40"/>
          <p:cNvCxnSpPr/>
          <p:nvPr/>
        </p:nvCxnSpPr>
        <p:spPr>
          <a:xfrm flipH="1">
            <a:off x="484140" y="1096270"/>
            <a:ext cx="11177148" cy="25749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" name="Google Shape;55;p39">
            <a:extLst>
              <a:ext uri="{FF2B5EF4-FFF2-40B4-BE49-F238E27FC236}">
                <a16:creationId xmlns:a16="http://schemas.microsoft.com/office/drawing/2014/main" id="{F7907990-CF68-6073-61C4-9BD6658B9EAA}"/>
              </a:ext>
            </a:extLst>
          </p:cNvPr>
          <p:cNvGrpSpPr/>
          <p:nvPr/>
        </p:nvGrpSpPr>
        <p:grpSpPr>
          <a:xfrm>
            <a:off x="255043" y="243561"/>
            <a:ext cx="3839040" cy="717290"/>
            <a:chOff x="712391" y="305485"/>
            <a:chExt cx="5014882" cy="936986"/>
          </a:xfrm>
        </p:grpSpPr>
        <p:pic>
          <p:nvPicPr>
            <p:cNvPr id="5" name="Google Shape;56;p39" descr="Logotipo&#10;&#10;Descripción generada automáticamente">
              <a:extLst>
                <a:ext uri="{FF2B5EF4-FFF2-40B4-BE49-F238E27FC236}">
                  <a16:creationId xmlns:a16="http://schemas.microsoft.com/office/drawing/2014/main" id="{F45C4F2F-A3FE-98B5-2925-697E07F237C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12391" y="305485"/>
              <a:ext cx="2591243" cy="9369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" name="Google Shape;57;p39">
              <a:extLst>
                <a:ext uri="{FF2B5EF4-FFF2-40B4-BE49-F238E27FC236}">
                  <a16:creationId xmlns:a16="http://schemas.microsoft.com/office/drawing/2014/main" id="{26B35DAF-F431-B172-14E4-767B7299FE58}"/>
                </a:ext>
              </a:extLst>
            </p:cNvPr>
            <p:cNvCxnSpPr/>
            <p:nvPr/>
          </p:nvCxnSpPr>
          <p:spPr>
            <a:xfrm>
              <a:off x="3462481" y="497960"/>
              <a:ext cx="0" cy="644400"/>
            </a:xfrm>
            <a:prstGeom prst="straightConnector1">
              <a:avLst/>
            </a:prstGeom>
            <a:noFill/>
            <a:ln w="25400" cap="flat" cmpd="sng">
              <a:solidFill>
                <a:srgbClr val="CAA37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7" name="Google Shape;58;p39" descr="Imagen que contiene Icono&#10;&#10;Descripción generada automáticamente">
              <a:extLst>
                <a:ext uri="{FF2B5EF4-FFF2-40B4-BE49-F238E27FC236}">
                  <a16:creationId xmlns:a16="http://schemas.microsoft.com/office/drawing/2014/main" id="{AE8728DA-F950-0531-121E-C7076B24144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756025" y="550160"/>
              <a:ext cx="1971248" cy="5388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28" name="Picture 4" descr="Cuaderno De Trabajo Cuaderno De Notas Nota Libreta Pluma Bosquejo Resumen  Fla PNG , Gráfico De Diario, Iconos Abstractos, Antecedentes PNG y Vector  para Descargar Gratis | Png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3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5" t="17063" r="11592" b="8171"/>
          <a:stretch/>
        </p:blipFill>
        <p:spPr bwMode="auto">
          <a:xfrm>
            <a:off x="6769228" y="101218"/>
            <a:ext cx="940526" cy="92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1013963" y="2274158"/>
            <a:ext cx="35102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Valoración del proceso de apropiación del Plan de estudio 2022 según la secuencia establecida en los CTE y Talleres de Formación Continua para Docentes, en el ciclo escolar 2022-2023.</a:t>
            </a:r>
          </a:p>
        </p:txBody>
      </p:sp>
      <p:pic>
        <p:nvPicPr>
          <p:cNvPr id="11" name="Picture 4" descr="Flechas - Iconos gratis de flech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027" y="2274158"/>
            <a:ext cx="2550454" cy="255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" descr="blob:https://web.whatsapp.com/17336cb5-e6ba-40d1-b852-d4af2a9eba9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/>
          <a:srcRect b="12299"/>
          <a:stretch/>
        </p:blipFill>
        <p:spPr>
          <a:xfrm>
            <a:off x="7606682" y="1351109"/>
            <a:ext cx="3649601" cy="5283089"/>
          </a:xfrm>
          <a:prstGeom prst="rect">
            <a:avLst/>
          </a:prstGeom>
        </p:spPr>
      </p:pic>
      <p:sp>
        <p:nvSpPr>
          <p:cNvPr id="14" name="Google Shape;221;p34"/>
          <p:cNvSpPr txBox="1"/>
          <p:nvPr/>
        </p:nvSpPr>
        <p:spPr>
          <a:xfrm>
            <a:off x="1771060" y="1286159"/>
            <a:ext cx="4300194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MX" sz="2100" b="1" dirty="0"/>
              <a:t>Para niveles de: Secundarias Técnicas y Generales.</a:t>
            </a:r>
            <a:endParaRPr sz="21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3953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1;p34"/>
          <p:cNvSpPr txBox="1"/>
          <p:nvPr/>
        </p:nvSpPr>
        <p:spPr>
          <a:xfrm>
            <a:off x="7361094" y="355504"/>
            <a:ext cx="4300194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MX" sz="21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Subir información al drive:</a:t>
            </a:r>
          </a:p>
        </p:txBody>
      </p:sp>
      <p:cxnSp>
        <p:nvCxnSpPr>
          <p:cNvPr id="3" name="Google Shape;67;p40"/>
          <p:cNvCxnSpPr/>
          <p:nvPr/>
        </p:nvCxnSpPr>
        <p:spPr>
          <a:xfrm flipH="1">
            <a:off x="484140" y="1096270"/>
            <a:ext cx="11177148" cy="25749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" name="Google Shape;55;p39">
            <a:extLst>
              <a:ext uri="{FF2B5EF4-FFF2-40B4-BE49-F238E27FC236}">
                <a16:creationId xmlns:a16="http://schemas.microsoft.com/office/drawing/2014/main" id="{F7907990-CF68-6073-61C4-9BD6658B9EAA}"/>
              </a:ext>
            </a:extLst>
          </p:cNvPr>
          <p:cNvGrpSpPr/>
          <p:nvPr/>
        </p:nvGrpSpPr>
        <p:grpSpPr>
          <a:xfrm>
            <a:off x="255043" y="243561"/>
            <a:ext cx="3839040" cy="717290"/>
            <a:chOff x="712391" y="305485"/>
            <a:chExt cx="5014882" cy="936986"/>
          </a:xfrm>
        </p:grpSpPr>
        <p:pic>
          <p:nvPicPr>
            <p:cNvPr id="5" name="Google Shape;56;p39" descr="Logotipo&#10;&#10;Descripción generada automáticamente">
              <a:extLst>
                <a:ext uri="{FF2B5EF4-FFF2-40B4-BE49-F238E27FC236}">
                  <a16:creationId xmlns:a16="http://schemas.microsoft.com/office/drawing/2014/main" id="{F45C4F2F-A3FE-98B5-2925-697E07F237C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12391" y="305485"/>
              <a:ext cx="2591243" cy="9369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" name="Google Shape;57;p39">
              <a:extLst>
                <a:ext uri="{FF2B5EF4-FFF2-40B4-BE49-F238E27FC236}">
                  <a16:creationId xmlns:a16="http://schemas.microsoft.com/office/drawing/2014/main" id="{26B35DAF-F431-B172-14E4-767B7299FE58}"/>
                </a:ext>
              </a:extLst>
            </p:cNvPr>
            <p:cNvCxnSpPr/>
            <p:nvPr/>
          </p:nvCxnSpPr>
          <p:spPr>
            <a:xfrm>
              <a:off x="3462481" y="497960"/>
              <a:ext cx="0" cy="644400"/>
            </a:xfrm>
            <a:prstGeom prst="straightConnector1">
              <a:avLst/>
            </a:prstGeom>
            <a:noFill/>
            <a:ln w="25400" cap="flat" cmpd="sng">
              <a:solidFill>
                <a:srgbClr val="CAA37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7" name="Google Shape;58;p39" descr="Imagen que contiene Icono&#10;&#10;Descripción generada automáticamente">
              <a:extLst>
                <a:ext uri="{FF2B5EF4-FFF2-40B4-BE49-F238E27FC236}">
                  <a16:creationId xmlns:a16="http://schemas.microsoft.com/office/drawing/2014/main" id="{AE8728DA-F950-0531-121E-C7076B24144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756025" y="550160"/>
              <a:ext cx="1971248" cy="5388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AutoShape 2" descr="blob:https://web.whatsapp.com/17336cb5-e6ba-40d1-b852-d4af2a9eba9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graphicFrame>
        <p:nvGraphicFramePr>
          <p:cNvPr id="10" name="Tabla 12">
            <a:extLst>
              <a:ext uri="{FF2B5EF4-FFF2-40B4-BE49-F238E27FC236}">
                <a16:creationId xmlns:a16="http://schemas.microsoft.com/office/drawing/2014/main" id="{E203DBDE-F855-CE5F-AB02-F9F32FE1FC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499571"/>
              </p:ext>
            </p:extLst>
          </p:nvPr>
        </p:nvGraphicFramePr>
        <p:xfrm>
          <a:off x="929720" y="1447327"/>
          <a:ext cx="10332559" cy="4785360"/>
        </p:xfrm>
        <a:graphic>
          <a:graphicData uri="http://schemas.openxmlformats.org/drawingml/2006/table">
            <a:tbl>
              <a:tblPr firstRow="1" bandRow="1">
                <a:tableStyleId>{C51CE2DF-A2CD-4CE1-B3F9-602EA2BDDB57}</a:tableStyleId>
              </a:tblPr>
              <a:tblGrid>
                <a:gridCol w="10332559">
                  <a:extLst>
                    <a:ext uri="{9D8B030D-6E8A-4147-A177-3AD203B41FA5}">
                      <a16:colId xmlns:a16="http://schemas.microsoft.com/office/drawing/2014/main" val="17917325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sz="2000" dirty="0"/>
                        <a:t>Con la </a:t>
                      </a:r>
                      <a:r>
                        <a:rPr lang="es-MX" sz="2000" b="0" dirty="0"/>
                        <a:t>intención de obtener información sobre el proceso de apropiación del Plan de estudio 2022 según la secuencia establecida en los CTE y Talleres de Formación Continua para Docentes, en el ciclo escolar 2022-2023, </a:t>
                      </a:r>
                      <a:r>
                        <a:rPr lang="es-MX" sz="2000" b="1" dirty="0"/>
                        <a:t>se requiere de su valiosa participación para subir el ejercicio anterior (Excel) al siguiente link, en el nombre del archivo coloquen la Clave del Centro de Trabajo y el nivel educativo </a:t>
                      </a:r>
                    </a:p>
                    <a:p>
                      <a:pPr algn="ctr"/>
                      <a:r>
                        <a:rPr lang="es-MX" sz="2000" b="1" i="1" u="none" dirty="0"/>
                        <a:t>ejemplo: 28DPR0034B_primaria</a:t>
                      </a:r>
                    </a:p>
                    <a:p>
                      <a:pPr algn="just"/>
                      <a:endParaRPr lang="es-MX" sz="2000" b="1" dirty="0"/>
                    </a:p>
                    <a:p>
                      <a:pPr algn="just"/>
                      <a:r>
                        <a:rPr lang="es-MX" sz="2000" b="1" dirty="0">
                          <a:hlinkClick r:id="rId4"/>
                        </a:rPr>
                        <a:t>https://drive.google.com/drive/folders/14FgHqAPYXWclNoqfHfyoMivSA1kRIx4U?usp=drive_link</a:t>
                      </a:r>
                      <a:endParaRPr lang="es-MX" sz="2000" b="1" dirty="0"/>
                    </a:p>
                    <a:p>
                      <a:pPr algn="just"/>
                      <a:endParaRPr lang="es-MX" sz="2000" b="1" dirty="0"/>
                    </a:p>
                    <a:p>
                      <a:pPr algn="ctr"/>
                      <a:endParaRPr lang="es-MX" sz="2000" b="1" dirty="0"/>
                    </a:p>
                    <a:p>
                      <a:pPr algn="just"/>
                      <a:r>
                        <a:rPr lang="es-MX" sz="2000" dirty="0"/>
                        <a:t>La información que nos proporcione se usará exclusivamente con fines de mejora por lo que le pedimos responder de la manera más objetiva posible.</a:t>
                      </a:r>
                    </a:p>
                    <a:p>
                      <a:pPr algn="just"/>
                      <a:endParaRPr lang="es-MX" sz="2000" dirty="0"/>
                    </a:p>
                    <a:p>
                      <a:pPr algn="just"/>
                      <a:endParaRPr lang="es-MX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843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8018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6" name="Google Shape;346;p38"/>
          <p:cNvCxnSpPr/>
          <p:nvPr/>
        </p:nvCxnSpPr>
        <p:spPr>
          <a:xfrm rot="10800000">
            <a:off x="849899" y="1085850"/>
            <a:ext cx="10561051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47" name="Google Shape;347;p38"/>
          <p:cNvGrpSpPr/>
          <p:nvPr/>
        </p:nvGrpSpPr>
        <p:grpSpPr>
          <a:xfrm>
            <a:off x="209305" y="163432"/>
            <a:ext cx="3839040" cy="717290"/>
            <a:chOff x="712391" y="305485"/>
            <a:chExt cx="5014882" cy="936986"/>
          </a:xfrm>
        </p:grpSpPr>
        <p:pic>
          <p:nvPicPr>
            <p:cNvPr id="348" name="Google Shape;348;p38" descr="Logotipo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2391" y="305485"/>
              <a:ext cx="2591243" cy="9369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49" name="Google Shape;349;p38"/>
            <p:cNvCxnSpPr/>
            <p:nvPr/>
          </p:nvCxnSpPr>
          <p:spPr>
            <a:xfrm>
              <a:off x="3462481" y="497960"/>
              <a:ext cx="0" cy="644400"/>
            </a:xfrm>
            <a:prstGeom prst="straightConnector1">
              <a:avLst/>
            </a:prstGeom>
            <a:noFill/>
            <a:ln w="25400" cap="flat" cmpd="sng">
              <a:solidFill>
                <a:srgbClr val="CAA37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350" name="Google Shape;350;p38" descr="Imagen que contiene Icono&#10;&#10;Descripción generada automá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56025" y="550160"/>
              <a:ext cx="1971248" cy="5388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2" name="Google Shape;352;p38"/>
          <p:cNvSpPr/>
          <p:nvPr/>
        </p:nvSpPr>
        <p:spPr>
          <a:xfrm>
            <a:off x="3685309" y="1075659"/>
            <a:ext cx="53036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Juegos interactivos y didácticos </a:t>
            </a:r>
            <a:endParaRPr sz="105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6426231-C62C-0FA1-A190-5EBF47787E7C}"/>
              </a:ext>
            </a:extLst>
          </p:cNvPr>
          <p:cNvSpPr txBox="1"/>
          <p:nvPr/>
        </p:nvSpPr>
        <p:spPr>
          <a:xfrm>
            <a:off x="1334808" y="1966729"/>
            <a:ext cx="3708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hlinkClick r:id="rId5"/>
              </a:rPr>
              <a:t>https://wordwall.net/es/resource/58369232</a:t>
            </a:r>
            <a:endParaRPr lang="es-MX" dirty="0"/>
          </a:p>
          <a:p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376B95E-808F-5097-F5FB-5B962CC3D2CF}"/>
              </a:ext>
            </a:extLst>
          </p:cNvPr>
          <p:cNvSpPr txBox="1"/>
          <p:nvPr/>
        </p:nvSpPr>
        <p:spPr>
          <a:xfrm>
            <a:off x="2249267" y="1688091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Rueda al azar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7A528F7-738D-B96D-24ED-1F8BA519F8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599" y="2316955"/>
            <a:ext cx="5553499" cy="3832046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8085089" y="12201"/>
            <a:ext cx="4148310" cy="1019752"/>
            <a:chOff x="8314120" y="1753594"/>
            <a:chExt cx="4148310" cy="1019752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918F6672-9A71-CDF8-8B95-820E938C0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8314120" y="1753594"/>
              <a:ext cx="4148310" cy="1019752"/>
            </a:xfrm>
            <a:prstGeom prst="rect">
              <a:avLst/>
            </a:prstGeom>
          </p:spPr>
        </p:pic>
        <p:sp>
          <p:nvSpPr>
            <p:cNvPr id="2" name="Rectángulo 1"/>
            <p:cNvSpPr/>
            <p:nvPr/>
          </p:nvSpPr>
          <p:spPr>
            <a:xfrm>
              <a:off x="9663743" y="2035294"/>
              <a:ext cx="25282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SzPts val="2400"/>
              </a:pPr>
              <a:r>
                <a:rPr lang="es-MX" sz="2400" b="1" dirty="0"/>
                <a:t>Material Estatal </a:t>
              </a:r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58718F9B-9CCF-22F8-98F2-6A603E65A2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9536" y="2316955"/>
            <a:ext cx="5773863" cy="43609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212868B-3A4E-395F-9657-C6ACA3983420}"/>
              </a:ext>
            </a:extLst>
          </p:cNvPr>
          <p:cNvSpPr txBox="1"/>
          <p:nvPr/>
        </p:nvSpPr>
        <p:spPr>
          <a:xfrm>
            <a:off x="8511522" y="1911236"/>
            <a:ext cx="1338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Sopa de letras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Google Shape;54;p2"/>
          <p:cNvCxnSpPr/>
          <p:nvPr/>
        </p:nvCxnSpPr>
        <p:spPr>
          <a:xfrm>
            <a:off x="783859" y="922827"/>
            <a:ext cx="10992504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" name="Google Shape;55;p2"/>
          <p:cNvSpPr/>
          <p:nvPr/>
        </p:nvSpPr>
        <p:spPr>
          <a:xfrm>
            <a:off x="8685188" y="482448"/>
            <a:ext cx="296648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Agenda de actividades 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" name="Google Shape;56;p2"/>
          <p:cNvGrpSpPr/>
          <p:nvPr/>
        </p:nvGrpSpPr>
        <p:grpSpPr>
          <a:xfrm>
            <a:off x="500461" y="193078"/>
            <a:ext cx="3839040" cy="717290"/>
            <a:chOff x="712391" y="305485"/>
            <a:chExt cx="5014882" cy="936986"/>
          </a:xfrm>
        </p:grpSpPr>
        <p:pic>
          <p:nvPicPr>
            <p:cNvPr id="57" name="Google Shape;57;p2" descr="Logotipo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2391" y="305485"/>
              <a:ext cx="2591243" cy="9369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8" name="Google Shape;58;p2"/>
            <p:cNvCxnSpPr/>
            <p:nvPr/>
          </p:nvCxnSpPr>
          <p:spPr>
            <a:xfrm>
              <a:off x="3462481" y="497960"/>
              <a:ext cx="0" cy="644400"/>
            </a:xfrm>
            <a:prstGeom prst="straightConnector1">
              <a:avLst/>
            </a:prstGeom>
            <a:noFill/>
            <a:ln w="25400" cap="flat" cmpd="sng">
              <a:solidFill>
                <a:srgbClr val="CAA37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59" name="Google Shape;59;p2" descr="Imagen que contiene Icono&#10;&#10;Descripción generada automá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56025" y="550160"/>
              <a:ext cx="1971248" cy="538874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61" name="Google Shape;61;p2"/>
          <p:cNvGraphicFramePr/>
          <p:nvPr/>
        </p:nvGraphicFramePr>
        <p:xfrm>
          <a:off x="120315" y="1055003"/>
          <a:ext cx="12006425" cy="5746952"/>
        </p:xfrm>
        <a:graphic>
          <a:graphicData uri="http://schemas.openxmlformats.org/drawingml/2006/table">
            <a:tbl>
              <a:tblPr>
                <a:noFill/>
                <a:tableStyleId>{C51CE2DF-A2CD-4CE1-B3F9-602EA2BDDB57}</a:tableStyleId>
              </a:tblPr>
              <a:tblGrid>
                <a:gridCol w="1239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54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2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4535"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s-MX" sz="1300" b="1" u="none" strike="noStrike" cap="none" dirty="0">
                          <a:solidFill>
                            <a:schemeClr val="lt1"/>
                          </a:solidFill>
                        </a:rPr>
                        <a:t>12 julio de 2023</a:t>
                      </a:r>
                      <a:endParaRPr sz="1300" b="1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25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s-MX" sz="1300" b="1" u="none" strike="noStrike" cap="none">
                          <a:solidFill>
                            <a:schemeClr val="lt1"/>
                          </a:solidFill>
                        </a:rPr>
                        <a:t>Hora </a:t>
                      </a:r>
                      <a:endParaRPr sz="13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s-MX" sz="1300" b="1" u="none" strike="noStrike" cap="none">
                          <a:solidFill>
                            <a:schemeClr val="lt1"/>
                          </a:solidFill>
                        </a:rPr>
                        <a:t>Actividad </a:t>
                      </a:r>
                      <a:endParaRPr sz="13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s-MX" sz="1300" b="1" u="none" strike="noStrike" cap="none">
                          <a:solidFill>
                            <a:schemeClr val="lt1"/>
                          </a:solidFill>
                        </a:rPr>
                        <a:t>Responsable</a:t>
                      </a:r>
                      <a:endParaRPr sz="13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73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endParaRPr sz="1300" b="1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s-MX" sz="1300" b="1" u="none" strike="noStrike" cap="none">
                          <a:solidFill>
                            <a:schemeClr val="dk1"/>
                          </a:solidFill>
                        </a:rPr>
                        <a:t>8:30 – 9:00</a:t>
                      </a:r>
                      <a:endParaRPr sz="13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s-MX" sz="14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Bienvenida y exposición de motivos. </a:t>
                      </a:r>
                      <a:endParaRPr sz="1400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s-MX" sz="14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Algunos temas de interés: </a:t>
                      </a: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es-MX" sz="14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Aplicación de Instrumento</a:t>
                      </a:r>
                      <a:r>
                        <a:rPr lang="es-MX" sz="1400" u="none" strike="noStrike" cap="none" baseline="0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“</a:t>
                      </a:r>
                      <a:r>
                        <a:rPr lang="es-MX" sz="14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Experiencias en la Formación </a:t>
                      </a:r>
                      <a:r>
                        <a:rPr lang="es-MX" sz="1400" u="none" strike="noStrike" cap="none" dirty="0">
                          <a:solidFill>
                            <a:schemeClr val="dk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Continua: Formulario para Figuras Educativas de Básica y Media Superior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400" dirty="0">
                          <a:latin typeface="+mj-lt"/>
                        </a:rPr>
                        <a:t>Sistematización</a:t>
                      </a:r>
                      <a:r>
                        <a:rPr lang="es-ES" sz="1400" baseline="0" dirty="0">
                          <a:latin typeface="+mj-lt"/>
                        </a:rPr>
                        <a:t> de </a:t>
                      </a:r>
                      <a:r>
                        <a:rPr lang="es-ES" sz="1400" dirty="0">
                          <a:latin typeface="+mj-lt"/>
                        </a:rPr>
                        <a:t>propuestas de las supervisiones.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400" dirty="0">
                          <a:latin typeface="+mj-lt"/>
                        </a:rPr>
                        <a:t>Consideraciones para el cierre</a:t>
                      </a:r>
                      <a:r>
                        <a:rPr lang="es-ES" sz="1400" baseline="0" dirty="0">
                          <a:latin typeface="+mj-lt"/>
                        </a:rPr>
                        <a:t> del ciclo escolar 2022-2023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400" baseline="0" dirty="0">
                          <a:latin typeface="+mj-lt"/>
                        </a:rPr>
                        <a:t>Reunión de presentación de la Política de Aprendizajes Fundamentales con Jefas y Jefes de Sector de Educación Primaria y Coordinadores de Centros de Maestros. Set-SEB e Instituto Natura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400" baseline="0" dirty="0">
                          <a:latin typeface="+mj-lt"/>
                        </a:rPr>
                        <a:t>Propuesta de organización del </a:t>
                      </a:r>
                      <a:r>
                        <a:rPr lang="es-ES" sz="1400" i="1" baseline="0" dirty="0">
                          <a:latin typeface="+mj-lt"/>
                        </a:rPr>
                        <a:t>“Seminario de formación e intercambio” </a:t>
                      </a:r>
                      <a:r>
                        <a:rPr lang="es-ES" sz="1400" baseline="0" dirty="0">
                          <a:latin typeface="+mj-lt"/>
                        </a:rPr>
                        <a:t>con Jefes de Sector, Supervisores de los distintos niveles, servicios y modalidades y Coordinadores Inglés y de Centros de Maestros: 14 y 15 de agosto. Reuniones de trabajo con Directores: 16 al 18 de agosto</a:t>
                      </a:r>
                      <a:endParaRPr sz="1400" dirty="0"/>
                    </a:p>
                  </a:txBody>
                  <a:tcPr marL="91450" marR="91450" marT="45725" marB="45725">
                    <a:lnL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s-MX" sz="14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Lic. Marcela Ramírez Jordán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s-MX" sz="14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Subsecretaria de Educación Básica</a:t>
                      </a:r>
                      <a:endParaRPr sz="14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endParaRPr sz="1300" b="1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s-MX" sz="1300" b="1" u="none" strike="noStrike" cap="none">
                          <a:solidFill>
                            <a:schemeClr val="dk1"/>
                          </a:solidFill>
                        </a:rPr>
                        <a:t>9:00 – 9:30</a:t>
                      </a:r>
                      <a:endParaRPr sz="13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s-MX" sz="140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Orientaciones para el Taller Intensivo de Formación</a:t>
                      </a:r>
                      <a:r>
                        <a:rPr lang="es-MX" sz="1400" b="0" u="none" strike="noStrike" cap="none" baseline="0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Continua para Docentes.</a:t>
                      </a:r>
                      <a:r>
                        <a:rPr lang="es-MX" sz="140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sz="1400" u="none" strike="noStrike" cap="none" dirty="0"/>
                    </a:p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Noto Sans Symbols"/>
                        <a:buChar char="▪"/>
                      </a:pPr>
                      <a:r>
                        <a:rPr lang="es-MX" sz="140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Resultados de la Estrategia de seguimiento</a:t>
                      </a:r>
                      <a:endParaRPr dirty="0"/>
                    </a:p>
                  </a:txBody>
                  <a:tcPr marL="91450" marR="91450" marT="45725" marB="45725">
                    <a:lnL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s-MX" sz="14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Mtra. Ma. Guadalupe Saucedo Nájera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s-MX" sz="14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Coordinadora del Servicio de Asesoría y Acompañamiento a las Escuelas de Educación Básica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2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s-MX" sz="1300" b="1" u="none" strike="noStrike" cap="none">
                          <a:solidFill>
                            <a:schemeClr val="dk1"/>
                          </a:solidFill>
                        </a:rPr>
                        <a:t>9:30 – 10:00</a:t>
                      </a:r>
                      <a:endParaRPr sz="13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s-MX" sz="14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Acomodo en Salas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MX" sz="140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Coordinación de Difusión de la Subsecretaría de Educación Básica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92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s-MX" sz="1300" b="1" u="none" strike="noStrike" cap="none">
                          <a:solidFill>
                            <a:schemeClr val="dk1"/>
                          </a:solidFill>
                        </a:rPr>
                        <a:t>10:00 – 13:30 </a:t>
                      </a:r>
                      <a:endParaRPr sz="13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s-MX" sz="14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Trabajo en Salas: Orientaciones </a:t>
                      </a:r>
                      <a:r>
                        <a:rPr lang="es-MX" sz="1400" b="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para </a:t>
                      </a:r>
                      <a:r>
                        <a:rPr lang="es-MX" sz="1400" b="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el Taller Intensivo de Formación Continua para Docentes.</a:t>
                      </a:r>
                      <a:endParaRPr sz="140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MX" sz="140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Académicos de la Dirección de Formación Continua y Actualización Docente, Dirección de Elemental, Dirección de Secundarias, Dirección de Programas Transversales y Coord. de Ed. Física de la SEB.</a:t>
                      </a:r>
                      <a:endParaRPr sz="140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AA37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26" name="Picture 2" descr="Iconos de Agenda - Iconos gratuitos de 19,37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874" y="10396"/>
            <a:ext cx="874314" cy="87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19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3" name="Google Shape;363;p39"/>
          <p:cNvCxnSpPr/>
          <p:nvPr/>
        </p:nvCxnSpPr>
        <p:spPr>
          <a:xfrm rot="10800000">
            <a:off x="884371" y="1088344"/>
            <a:ext cx="10561051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64" name="Google Shape;364;p39"/>
          <p:cNvGrpSpPr/>
          <p:nvPr/>
        </p:nvGrpSpPr>
        <p:grpSpPr>
          <a:xfrm>
            <a:off x="243777" y="165926"/>
            <a:ext cx="3839040" cy="717290"/>
            <a:chOff x="712391" y="305485"/>
            <a:chExt cx="5014882" cy="936986"/>
          </a:xfrm>
        </p:grpSpPr>
        <p:pic>
          <p:nvPicPr>
            <p:cNvPr id="365" name="Google Shape;365;p39" descr="Logotipo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2391" y="305485"/>
              <a:ext cx="2591243" cy="9369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66" name="Google Shape;366;p39"/>
            <p:cNvCxnSpPr/>
            <p:nvPr/>
          </p:nvCxnSpPr>
          <p:spPr>
            <a:xfrm>
              <a:off x="3462481" y="497960"/>
              <a:ext cx="0" cy="644400"/>
            </a:xfrm>
            <a:prstGeom prst="straightConnector1">
              <a:avLst/>
            </a:prstGeom>
            <a:noFill/>
            <a:ln w="25400" cap="flat" cmpd="sng">
              <a:solidFill>
                <a:srgbClr val="CAA37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367" name="Google Shape;367;p39" descr="Imagen que contiene Icono&#10;&#10;Descripción generada automá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56025" y="550160"/>
              <a:ext cx="1971248" cy="5388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9" name="Google Shape;369;p39"/>
          <p:cNvSpPr/>
          <p:nvPr/>
        </p:nvSpPr>
        <p:spPr>
          <a:xfrm>
            <a:off x="3476573" y="1237081"/>
            <a:ext cx="530770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dirty="0">
                <a:solidFill>
                  <a:schemeClr val="dk1"/>
                </a:solidFill>
              </a:rPr>
              <a:t>Esquemas </a:t>
            </a:r>
            <a:r>
              <a:rPr lang="es-MX" sz="4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didácticos </a:t>
            </a:r>
            <a:endParaRPr dirty="0"/>
          </a:p>
        </p:txBody>
      </p:sp>
      <p:grpSp>
        <p:nvGrpSpPr>
          <p:cNvPr id="9" name="Grupo 8"/>
          <p:cNvGrpSpPr/>
          <p:nvPr/>
        </p:nvGrpSpPr>
        <p:grpSpPr>
          <a:xfrm>
            <a:off x="8119561" y="14695"/>
            <a:ext cx="4148310" cy="1019752"/>
            <a:chOff x="8314120" y="1753594"/>
            <a:chExt cx="4148310" cy="1019752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918F6672-9A71-CDF8-8B95-820E938C0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8314120" y="1753594"/>
              <a:ext cx="4148310" cy="1019752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>
              <a:off x="9663743" y="2035294"/>
              <a:ext cx="25282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SzPts val="2400"/>
              </a:pPr>
              <a:r>
                <a:rPr lang="es-MX" sz="2400" b="1" dirty="0"/>
                <a:t>Material Estatal </a:t>
              </a: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/>
          <a:srcRect l="1184" r="1621"/>
          <a:stretch/>
        </p:blipFill>
        <p:spPr>
          <a:xfrm>
            <a:off x="546276" y="2416233"/>
            <a:ext cx="5376648" cy="32004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815737" y="1976321"/>
            <a:ext cx="147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b="1" dirty="0"/>
              <a:t>Ejemplo: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354671" y="2178059"/>
            <a:ext cx="4591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Apoyo para la construcción de los proyectos (fase 3,4 y 5)</a:t>
            </a:r>
          </a:p>
        </p:txBody>
      </p:sp>
      <p:sp>
        <p:nvSpPr>
          <p:cNvPr id="6" name="AutoShape 8" descr="Zarcillo espiral Imágenes Vectoriales, Gráfico Vectorial de Zarcillo  espiral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grpSp>
        <p:nvGrpSpPr>
          <p:cNvPr id="8" name="Grupo 7"/>
          <p:cNvGrpSpPr/>
          <p:nvPr/>
        </p:nvGrpSpPr>
        <p:grpSpPr>
          <a:xfrm>
            <a:off x="6096000" y="3125416"/>
            <a:ext cx="5667345" cy="1412359"/>
            <a:chOff x="6204184" y="3159851"/>
            <a:chExt cx="5667345" cy="1412359"/>
          </a:xfrm>
        </p:grpSpPr>
        <p:sp>
          <p:nvSpPr>
            <p:cNvPr id="4" name="CuadroTexto 3"/>
            <p:cNvSpPr txBox="1"/>
            <p:nvPr/>
          </p:nvSpPr>
          <p:spPr>
            <a:xfrm>
              <a:off x="6635931" y="3159851"/>
              <a:ext cx="523559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600" b="1" dirty="0"/>
                <a:t>Aplica para nivel de primaria </a:t>
              </a:r>
            </a:p>
            <a:p>
              <a:endParaRPr lang="es-MX" sz="1600" b="1" dirty="0"/>
            </a:p>
            <a:p>
              <a:endParaRPr lang="es-MX" sz="1600" b="1" dirty="0"/>
            </a:p>
            <a:p>
              <a:r>
                <a:rPr lang="es-MX" sz="1600" b="1" dirty="0"/>
                <a:t>De cada fase 3, 4 y 5 hay un esquema para cada campo formativo </a:t>
              </a:r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9391" b="59857" l="68833" r="96667"/>
                      </a14:imgEffect>
                    </a14:imgLayer>
                  </a14:imgProps>
                </a:ext>
              </a:extLst>
            </a:blip>
            <a:srcRect l="68588" t="29467" b="38907"/>
            <a:stretch/>
          </p:blipFill>
          <p:spPr>
            <a:xfrm>
              <a:off x="6204184" y="4088116"/>
              <a:ext cx="517012" cy="484094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287" b="60932" l="4000" r="33167"/>
                      </a14:imgEffect>
                    </a14:imgLayer>
                  </a14:imgProps>
                </a:ext>
              </a:extLst>
            </a:blip>
            <a:srcRect l="4238" t="29429" r="67761" b="39198"/>
            <a:stretch/>
          </p:blipFill>
          <p:spPr>
            <a:xfrm>
              <a:off x="6232190" y="3159851"/>
              <a:ext cx="363342" cy="3786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3;p39"/>
          <p:cNvCxnSpPr/>
          <p:nvPr/>
        </p:nvCxnSpPr>
        <p:spPr>
          <a:xfrm rot="10800000">
            <a:off x="884371" y="1088344"/>
            <a:ext cx="10561051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" name="Google Shape;364;p39"/>
          <p:cNvGrpSpPr/>
          <p:nvPr/>
        </p:nvGrpSpPr>
        <p:grpSpPr>
          <a:xfrm>
            <a:off x="243777" y="165926"/>
            <a:ext cx="3839040" cy="717290"/>
            <a:chOff x="712391" y="305485"/>
            <a:chExt cx="5014882" cy="936986"/>
          </a:xfrm>
        </p:grpSpPr>
        <p:pic>
          <p:nvPicPr>
            <p:cNvPr id="4" name="Google Shape;365;p39" descr="Logotip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12391" y="305485"/>
              <a:ext cx="2591243" cy="9369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" name="Google Shape;366;p39"/>
            <p:cNvCxnSpPr/>
            <p:nvPr/>
          </p:nvCxnSpPr>
          <p:spPr>
            <a:xfrm>
              <a:off x="3462481" y="497960"/>
              <a:ext cx="0" cy="644400"/>
            </a:xfrm>
            <a:prstGeom prst="straightConnector1">
              <a:avLst/>
            </a:prstGeom>
            <a:noFill/>
            <a:ln w="25400" cap="flat" cmpd="sng">
              <a:solidFill>
                <a:srgbClr val="CAA37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6" name="Google Shape;367;p39" descr="Imagen que contiene Icono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756025" y="550160"/>
              <a:ext cx="1971248" cy="5388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upo 6"/>
          <p:cNvGrpSpPr/>
          <p:nvPr/>
        </p:nvGrpSpPr>
        <p:grpSpPr>
          <a:xfrm>
            <a:off x="8119561" y="14695"/>
            <a:ext cx="4148310" cy="1019752"/>
            <a:chOff x="8314120" y="1753594"/>
            <a:chExt cx="4148310" cy="1019752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918F6672-9A71-CDF8-8B95-820E938C0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8314120" y="1753594"/>
              <a:ext cx="4148310" cy="1019752"/>
            </a:xfrm>
            <a:prstGeom prst="rect">
              <a:avLst/>
            </a:prstGeom>
          </p:spPr>
        </p:pic>
        <p:sp>
          <p:nvSpPr>
            <p:cNvPr id="9" name="Rectángulo 8"/>
            <p:cNvSpPr/>
            <p:nvPr/>
          </p:nvSpPr>
          <p:spPr>
            <a:xfrm>
              <a:off x="9663743" y="2035294"/>
              <a:ext cx="25282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SzPts val="2400"/>
              </a:pPr>
              <a:r>
                <a:rPr lang="es-MX" sz="2400" b="1" dirty="0"/>
                <a:t>Material Estatal </a:t>
              </a:r>
            </a:p>
          </p:txBody>
        </p:sp>
      </p:grp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747857" y="2501397"/>
            <a:ext cx="3850029" cy="275666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649329" y="3165987"/>
            <a:ext cx="3850033" cy="274775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-273417" y="2431222"/>
            <a:ext cx="3931409" cy="289701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722478" y="3063756"/>
            <a:ext cx="3850027" cy="2897016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2907545" y="1239575"/>
            <a:ext cx="6387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/>
              <a:t>Póster de las Metodologías</a:t>
            </a:r>
          </a:p>
        </p:txBody>
      </p:sp>
    </p:spTree>
    <p:extLst>
      <p:ext uri="{BB962C8B-B14F-4D97-AF65-F5344CB8AC3E}">
        <p14:creationId xmlns:p14="http://schemas.microsoft.com/office/powerpoint/2010/main" val="3673522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0"/>
          <p:cNvSpPr txBox="1">
            <a:spLocks noGrp="1"/>
          </p:cNvSpPr>
          <p:nvPr>
            <p:ph type="ctrTitle" idx="4294967295"/>
          </p:nvPr>
        </p:nvSpPr>
        <p:spPr>
          <a:xfrm>
            <a:off x="1417183" y="4256766"/>
            <a:ext cx="5496235" cy="82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s-MX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Resultados de seguimiento 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20"/>
          <p:cNvSpPr txBox="1"/>
          <p:nvPr/>
        </p:nvSpPr>
        <p:spPr>
          <a:xfrm>
            <a:off x="712391" y="4670683"/>
            <a:ext cx="7435475" cy="1058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MX" sz="4000" b="1" dirty="0"/>
              <a:t>Octava</a:t>
            </a:r>
            <a:r>
              <a:rPr lang="es-MX" sz="4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Sesión Ordinaria de CTE</a:t>
            </a:r>
            <a:endParaRPr sz="5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20"/>
          <p:cNvSpPr txBox="1"/>
          <p:nvPr/>
        </p:nvSpPr>
        <p:spPr>
          <a:xfrm>
            <a:off x="9004663" y="6334820"/>
            <a:ext cx="318733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MX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30 de junio de 2023.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5" name="Google Shape;39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86151" y="351667"/>
            <a:ext cx="624799" cy="9884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6" name="Google Shape;396;p20"/>
          <p:cNvGrpSpPr/>
          <p:nvPr/>
        </p:nvGrpSpPr>
        <p:grpSpPr>
          <a:xfrm>
            <a:off x="712391" y="270651"/>
            <a:ext cx="5014882" cy="936986"/>
            <a:chOff x="712391" y="305485"/>
            <a:chExt cx="5014882" cy="936986"/>
          </a:xfrm>
        </p:grpSpPr>
        <p:pic>
          <p:nvPicPr>
            <p:cNvPr id="397" name="Google Shape;397;p20" descr="Logotipo&#10;&#10;Descripción generada automá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2391" y="305485"/>
              <a:ext cx="2591243" cy="9369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98" name="Google Shape;398;p20"/>
            <p:cNvCxnSpPr/>
            <p:nvPr/>
          </p:nvCxnSpPr>
          <p:spPr>
            <a:xfrm>
              <a:off x="3462481" y="497960"/>
              <a:ext cx="0" cy="644400"/>
            </a:xfrm>
            <a:prstGeom prst="straightConnector1">
              <a:avLst/>
            </a:prstGeom>
            <a:noFill/>
            <a:ln w="25400" cap="flat" cmpd="sng">
              <a:solidFill>
                <a:srgbClr val="CAA37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399" name="Google Shape;399;p20" descr="Imagen que contiene Icono&#10;&#10;Descripción generada automáticament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756025" y="550160"/>
              <a:ext cx="1971248" cy="53887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4" name="Google Shape;404;p21"/>
          <p:cNvCxnSpPr/>
          <p:nvPr/>
        </p:nvCxnSpPr>
        <p:spPr>
          <a:xfrm>
            <a:off x="819271" y="924686"/>
            <a:ext cx="10992504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6" name="Google Shape;406;p21"/>
          <p:cNvSpPr txBox="1"/>
          <p:nvPr/>
        </p:nvSpPr>
        <p:spPr>
          <a:xfrm>
            <a:off x="819271" y="965508"/>
            <a:ext cx="109925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MX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trabajo de vinculación que han realizado las diversas áreas de la Secretaría de Educación Pública y la Secretaría de Educación de Tamaulipas, para participar en el proceso de observación de los Consejos Técnicos Escolares, ha permitido obtener información de gran interés para la toma de decisiones.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MX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Durante las observaciones se han podido identificar algunos aspectos que abordan los siguientes temas: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21"/>
          <p:cNvSpPr txBox="1"/>
          <p:nvPr/>
        </p:nvSpPr>
        <p:spPr>
          <a:xfrm>
            <a:off x="557085" y="2329728"/>
            <a:ext cx="11254690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C00000"/>
              </a:buClr>
              <a:buSzPts val="1500"/>
            </a:pPr>
            <a:r>
              <a:rPr lang="es-MX" b="1" dirty="0"/>
              <a:t>I.  DATOS GENERALES DE LA ESCUELA</a:t>
            </a:r>
          </a:p>
          <a:p>
            <a:pPr lvl="0" algn="just">
              <a:buClr>
                <a:srgbClr val="C00000"/>
              </a:buClr>
              <a:buSzPts val="1500"/>
            </a:pPr>
            <a:r>
              <a:rPr lang="es-MX" sz="15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CCT ……TURNO……NIVEL…….ADSCRIPCIÓN…...ASISTENCIA</a:t>
            </a:r>
            <a:endParaRPr sz="15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just">
              <a:buSzPts val="1500"/>
            </a:pPr>
            <a:r>
              <a:rPr lang="es-MX" b="1" dirty="0"/>
              <a:t>II. FUNCIONAMIENTO GENERAL DEL CTE</a:t>
            </a:r>
          </a:p>
          <a:p>
            <a:pPr lvl="0" algn="just">
              <a:buSzPts val="1500"/>
            </a:pPr>
            <a:r>
              <a:rPr lang="es-MX" sz="1400" i="0" u="none" strike="noStrike" cap="none" dirty="0">
                <a:solidFill>
                  <a:srgbClr val="000000"/>
                </a:solidFill>
                <a:sym typeface="Arial"/>
              </a:rPr>
              <a:t>QUIÉNES…..% ASISTENCIA…..COORDINACIÓN…..DURACIÓN…..</a:t>
            </a:r>
            <a:endParaRPr lang="es-MX" sz="1500" dirty="0">
              <a:solidFill>
                <a:schemeClr val="dk1"/>
              </a:solidFill>
            </a:endParaRPr>
          </a:p>
          <a:p>
            <a:pPr lvl="0" algn="just">
              <a:buSzPts val="1500"/>
            </a:pPr>
            <a:r>
              <a:rPr lang="es-MX" b="1" dirty="0"/>
              <a:t>III. PREPARACIÓN PARA EL DESARROLLO DE LA SESIÓN</a:t>
            </a:r>
            <a:endParaRPr b="1"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INSUMOS…..ESBOZO DE P. A…..TRABAJO PREVIO</a:t>
            </a:r>
            <a:endParaRPr sz="15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</a:pPr>
            <a:r>
              <a:rPr lang="es-MX" sz="1500" b="1" i="0" u="none" strike="noStrike" cap="none" dirty="0">
                <a:solidFill>
                  <a:schemeClr val="tx1"/>
                </a:solidFill>
                <a:sym typeface="Arial"/>
              </a:rPr>
              <a:t>IV. DESARROLLO DE LA SESIÓN. 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5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  <a:r>
              <a:rPr lang="es-MX" sz="1500" i="0" u="none" strike="noStrike" cap="none" dirty="0">
                <a:solidFill>
                  <a:schemeClr val="dk1"/>
                </a:solidFill>
                <a:sym typeface="Arial"/>
              </a:rPr>
              <a:t>TEMAS QUE SE ABORDARON…..DIÁLOGO REFLEXIVO…..AMBIENTE…</a:t>
            </a:r>
          </a:p>
          <a:p>
            <a:pPr lvl="0" algn="just"/>
            <a:r>
              <a:rPr lang="es-MX" sz="1500" b="1" dirty="0">
                <a:solidFill>
                  <a:schemeClr val="dk1"/>
                </a:solidFill>
              </a:rPr>
              <a:t>V. </a:t>
            </a:r>
            <a:r>
              <a:rPr lang="es-MX" b="1" dirty="0"/>
              <a:t>RECURSOS E INSUMOS PARA EL DESARROLLO DE LA SESIÓN</a:t>
            </a:r>
          </a:p>
          <a:p>
            <a:pPr lvl="0" algn="just"/>
            <a:r>
              <a:rPr lang="es-MX" sz="1500" i="0" u="none" strike="noStrike" cap="none" dirty="0">
                <a:solidFill>
                  <a:schemeClr val="dk1"/>
                </a:solidFill>
                <a:sym typeface="Arial"/>
              </a:rPr>
              <a:t>MENSAJES DELA SEP Y LA SET…..VIDEOCÁPSULAS…..PLAN DE ESTUDIO…..PROGRAMAS SINTÉTICOS</a:t>
            </a:r>
            <a:endParaRPr lang="es-MX" dirty="0"/>
          </a:p>
          <a:p>
            <a:pPr lvl="0" algn="just"/>
            <a:r>
              <a:rPr lang="es-MX" sz="15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VI. </a:t>
            </a:r>
            <a:r>
              <a:rPr lang="es-MX" b="1" dirty="0"/>
              <a:t>LOGRO DE LOS PROPÓSITOS DE LA SESIÓN</a:t>
            </a:r>
            <a:endParaRPr lang="es-MX" sz="1500" b="1" dirty="0">
              <a:solidFill>
                <a:schemeClr val="dk1"/>
              </a:solidFill>
            </a:endParaRPr>
          </a:p>
          <a:p>
            <a:pPr lvl="0" algn="just"/>
            <a:r>
              <a:rPr lang="es-MX" sz="1500" i="0" u="none" strike="noStrike" cap="none" dirty="0">
                <a:solidFill>
                  <a:schemeClr val="dk1"/>
                </a:solidFill>
                <a:sym typeface="Arial"/>
              </a:rPr>
              <a:t>CAMPOS FORMATIVOS….PROGRAMA SINTÉTICO…..PROGRAMA ANALÍTICO…..PREVENCIÓN DE ADICCIONES….</a:t>
            </a:r>
            <a:endParaRPr dirty="0"/>
          </a:p>
        </p:txBody>
      </p:sp>
      <p:sp>
        <p:nvSpPr>
          <p:cNvPr id="408" name="Google Shape;408;p21"/>
          <p:cNvSpPr/>
          <p:nvPr/>
        </p:nvSpPr>
        <p:spPr>
          <a:xfrm>
            <a:off x="7400180" y="419834"/>
            <a:ext cx="3625119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MX" sz="21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Estrategia de seguimiento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9" name="Google Shape;409;p21"/>
          <p:cNvGrpSpPr/>
          <p:nvPr/>
        </p:nvGrpSpPr>
        <p:grpSpPr>
          <a:xfrm>
            <a:off x="819271" y="118002"/>
            <a:ext cx="3839040" cy="717290"/>
            <a:chOff x="712391" y="305485"/>
            <a:chExt cx="5014882" cy="936986"/>
          </a:xfrm>
        </p:grpSpPr>
        <p:pic>
          <p:nvPicPr>
            <p:cNvPr id="410" name="Google Shape;410;p21" descr="Logotipo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2391" y="305485"/>
              <a:ext cx="2591243" cy="9369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11" name="Google Shape;411;p21"/>
            <p:cNvCxnSpPr/>
            <p:nvPr/>
          </p:nvCxnSpPr>
          <p:spPr>
            <a:xfrm>
              <a:off x="3462481" y="497960"/>
              <a:ext cx="0" cy="644400"/>
            </a:xfrm>
            <a:prstGeom prst="straightConnector1">
              <a:avLst/>
            </a:prstGeom>
            <a:noFill/>
            <a:ln w="25400" cap="flat" cmpd="sng">
              <a:solidFill>
                <a:srgbClr val="CAA37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412" name="Google Shape;412;p21" descr="Imagen que contiene Icono&#10;&#10;Descripción generada automá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56025" y="550160"/>
              <a:ext cx="1971248" cy="5388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4" name="Google Shape;414;p21" descr="Seguimiento - Iconos gratis de educació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6516" y="68295"/>
            <a:ext cx="766997" cy="76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8" name="Picture 6" descr="Negocio, trabajo, observación, concepto de privacidad. El jefe humano de la  mano que sostiene la lupa grande que mira sobre el empleado trabajador del  encargado del empleado del empleado del empleado de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63" b="78766" l="10000" r="100000">
                        <a14:foregroundMark x1="35308" y1="30649" x2="47077" y2="42573"/>
                        <a14:foregroundMark x1="39846" y1="50837" x2="49000" y2="37866"/>
                        <a14:foregroundMark x1="45538" y1="43619" x2="52000" y2="50314"/>
                        <a14:foregroundMark x1="35308" y1="28556" x2="35308" y2="33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97" t="14237" b="22687"/>
          <a:stretch/>
        </p:blipFill>
        <p:spPr bwMode="auto">
          <a:xfrm>
            <a:off x="8621488" y="2329728"/>
            <a:ext cx="3559680" cy="182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2997093" y="5395778"/>
            <a:ext cx="6374675" cy="1139717"/>
            <a:chOff x="2497846" y="5200951"/>
            <a:chExt cx="6374675" cy="1139717"/>
          </a:xfrm>
          <a:solidFill>
            <a:schemeClr val="bg1"/>
          </a:solidFill>
        </p:grpSpPr>
        <p:sp>
          <p:nvSpPr>
            <p:cNvPr id="6" name="Rectángulo 5"/>
            <p:cNvSpPr/>
            <p:nvPr/>
          </p:nvSpPr>
          <p:spPr>
            <a:xfrm>
              <a:off x="2497846" y="5325005"/>
              <a:ext cx="6374675" cy="101566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1" algn="ctr"/>
              <a:r>
                <a:rPr lang="es-MX" sz="1500" b="1" dirty="0">
                  <a:solidFill>
                    <a:schemeClr val="tx1"/>
                  </a:solidFill>
                </a:rPr>
                <a:t>Cada apartado tiene su espacio de Observaciones y comentarios, </a:t>
              </a:r>
            </a:p>
            <a:p>
              <a:pPr lvl="1" algn="ctr"/>
              <a:r>
                <a:rPr lang="es-MX" sz="1500" b="1" dirty="0">
                  <a:solidFill>
                    <a:schemeClr val="tx1"/>
                  </a:solidFill>
                </a:rPr>
                <a:t>al finalizar hay una pregunta sobre incidencias que pudieron suscitarse  y que hayan impedido llevar a cabo la sesión.</a:t>
              </a:r>
            </a:p>
            <a:p>
              <a:pPr lvl="1" algn="ctr"/>
              <a:endParaRPr lang="es-MX" sz="15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Marco 8"/>
            <p:cNvSpPr/>
            <p:nvPr/>
          </p:nvSpPr>
          <p:spPr>
            <a:xfrm>
              <a:off x="2497846" y="5200951"/>
              <a:ext cx="6374675" cy="1139717"/>
            </a:xfrm>
            <a:prstGeom prst="frame">
              <a:avLst>
                <a:gd name="adj1" fmla="val 4477"/>
              </a:avLst>
            </a:prstGeom>
            <a:grpFill/>
            <a:ln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9" name="Google Shape;419;p41"/>
          <p:cNvCxnSpPr/>
          <p:nvPr/>
        </p:nvCxnSpPr>
        <p:spPr>
          <a:xfrm>
            <a:off x="819271" y="924686"/>
            <a:ext cx="109926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20" name="Google Shape;420;p41"/>
          <p:cNvGrpSpPr/>
          <p:nvPr/>
        </p:nvGrpSpPr>
        <p:grpSpPr>
          <a:xfrm>
            <a:off x="713800" y="119115"/>
            <a:ext cx="3838892" cy="717263"/>
            <a:chOff x="712391" y="305485"/>
            <a:chExt cx="5014882" cy="936986"/>
          </a:xfrm>
        </p:grpSpPr>
        <p:pic>
          <p:nvPicPr>
            <p:cNvPr id="421" name="Google Shape;421;p41" descr="Logotipo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2391" y="305485"/>
              <a:ext cx="2591243" cy="9369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22" name="Google Shape;422;p41"/>
            <p:cNvCxnSpPr/>
            <p:nvPr/>
          </p:nvCxnSpPr>
          <p:spPr>
            <a:xfrm>
              <a:off x="3462481" y="497960"/>
              <a:ext cx="0" cy="644400"/>
            </a:xfrm>
            <a:prstGeom prst="straightConnector1">
              <a:avLst/>
            </a:prstGeom>
            <a:noFill/>
            <a:ln w="25400" cap="flat" cmpd="sng">
              <a:solidFill>
                <a:srgbClr val="CAA37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423" name="Google Shape;423;p41" descr="Imagen que contiene Icono&#10;&#10;Descripción generada automá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56025" y="550160"/>
              <a:ext cx="1971248" cy="5388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4" name="Google Shape;424;p41"/>
          <p:cNvSpPr txBox="1"/>
          <p:nvPr/>
        </p:nvSpPr>
        <p:spPr>
          <a:xfrm>
            <a:off x="95534" y="2601947"/>
            <a:ext cx="8188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5" name="Google Shape;425;p41" descr="Inventario - Iconos gratis de envío y entreg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30440" y="64573"/>
            <a:ext cx="826346" cy="826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534" y="1371626"/>
            <a:ext cx="7526685" cy="44957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1"/>
          <p:cNvGrpSpPr/>
          <p:nvPr/>
        </p:nvGrpSpPr>
        <p:grpSpPr>
          <a:xfrm>
            <a:off x="7489141" y="4298846"/>
            <a:ext cx="4474247" cy="492430"/>
            <a:chOff x="7463015" y="4216730"/>
            <a:chExt cx="4474247" cy="492430"/>
          </a:xfrm>
        </p:grpSpPr>
        <p:pic>
          <p:nvPicPr>
            <p:cNvPr id="427" name="Google Shape;427;p4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463015" y="4449029"/>
              <a:ext cx="4474247" cy="2601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8" name="Google Shape;428;p4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463015" y="4216730"/>
              <a:ext cx="4460362" cy="2600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9" name="Google Shape;429;p41"/>
          <p:cNvSpPr/>
          <p:nvPr/>
        </p:nvSpPr>
        <p:spPr>
          <a:xfrm>
            <a:off x="4130040" y="4380962"/>
            <a:ext cx="3200400" cy="328198"/>
          </a:xfrm>
          <a:prstGeom prst="frame">
            <a:avLst>
              <a:gd name="adj1" fmla="val 12500"/>
            </a:avLst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41"/>
          <p:cNvSpPr/>
          <p:nvPr/>
        </p:nvSpPr>
        <p:spPr>
          <a:xfrm>
            <a:off x="7224140" y="147542"/>
            <a:ext cx="458773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MX" sz="21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Seguimiento CTE Muestra </a:t>
            </a:r>
            <a:r>
              <a:rPr lang="es-MX" sz="2100" b="1" dirty="0">
                <a:solidFill>
                  <a:schemeClr val="dk1"/>
                </a:solidFill>
              </a:rPr>
              <a:t>N</a:t>
            </a:r>
            <a:r>
              <a:rPr lang="es-MX" sz="21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acional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" name="Google Shape;436;g238ea1305d0_0_16"/>
          <p:cNvGrpSpPr/>
          <p:nvPr/>
        </p:nvGrpSpPr>
        <p:grpSpPr>
          <a:xfrm>
            <a:off x="442616" y="207423"/>
            <a:ext cx="3838892" cy="717263"/>
            <a:chOff x="712391" y="305485"/>
            <a:chExt cx="5014882" cy="936986"/>
          </a:xfrm>
        </p:grpSpPr>
        <p:pic>
          <p:nvPicPr>
            <p:cNvPr id="437" name="Google Shape;437;g238ea1305d0_0_16" descr="Logotipo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2391" y="305485"/>
              <a:ext cx="2591243" cy="9369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38" name="Google Shape;438;g238ea1305d0_0_16"/>
            <p:cNvCxnSpPr/>
            <p:nvPr/>
          </p:nvCxnSpPr>
          <p:spPr>
            <a:xfrm>
              <a:off x="3462481" y="497960"/>
              <a:ext cx="0" cy="644400"/>
            </a:xfrm>
            <a:prstGeom prst="straightConnector1">
              <a:avLst/>
            </a:prstGeom>
            <a:noFill/>
            <a:ln w="25400" cap="flat" cmpd="sng">
              <a:solidFill>
                <a:srgbClr val="CAA37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439" name="Google Shape;439;g238ea1305d0_0_16" descr="Imagen que contiene Icono&#10;&#10;Descripción generada automá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56025" y="550160"/>
              <a:ext cx="1971248" cy="5388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0" name="Google Shape;440;g238ea1305d0_0_16"/>
          <p:cNvSpPr txBox="1"/>
          <p:nvPr/>
        </p:nvSpPr>
        <p:spPr>
          <a:xfrm>
            <a:off x="7588600" y="163874"/>
            <a:ext cx="427089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MX" sz="21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Instrumentos de observación </a:t>
            </a:r>
            <a:r>
              <a:rPr lang="es-MX" sz="2100" b="1" dirty="0"/>
              <a:t>8va</a:t>
            </a:r>
            <a:r>
              <a:rPr lang="es-MX" sz="21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SOCTE </a:t>
            </a:r>
            <a:endParaRPr sz="21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1" name="Google Shape;441;g238ea1305d0_0_16"/>
          <p:cNvCxnSpPr/>
          <p:nvPr/>
        </p:nvCxnSpPr>
        <p:spPr>
          <a:xfrm>
            <a:off x="442616" y="924686"/>
            <a:ext cx="11369255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2" name="Google Shape;442;g238ea1305d0_0_16"/>
          <p:cNvSpPr txBox="1"/>
          <p:nvPr/>
        </p:nvSpPr>
        <p:spPr>
          <a:xfrm>
            <a:off x="544849" y="2090064"/>
            <a:ext cx="5262331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tx1"/>
                </a:solidFill>
              </a:rPr>
              <a:t>Todos los niveles y modalidades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2400" b="1" dirty="0">
              <a:solidFill>
                <a:schemeClr val="tx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tx1"/>
                </a:solidFill>
              </a:rPr>
              <a:t>(Inicial, preescolar, especial, primaria, secundaria generales y técnicas, telesecundaria).</a:t>
            </a:r>
            <a:endParaRPr lang="es-MX" sz="2400" dirty="0">
              <a:solidFill>
                <a:srgbClr val="C00000"/>
              </a:solidFill>
            </a:endParaRPr>
          </a:p>
        </p:txBody>
      </p:sp>
      <p:pic>
        <p:nvPicPr>
          <p:cNvPr id="16" name="Picture 6" descr="Una libreta y una lupa sobre fondo blanco. ilustración vectoria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14929" r="8738" b="14436"/>
          <a:stretch/>
        </p:blipFill>
        <p:spPr bwMode="auto">
          <a:xfrm>
            <a:off x="7033983" y="45826"/>
            <a:ext cx="963482" cy="84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bro - Iconos gratis de educació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760" y="848051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Conjunto De Colores, Elementos Espirales Roñoso Ilustraciones Svg,  Vectoriales, Clip Art Vectorizado Libre De Derechos. Image 34683898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154" b="64231" l="63854" r="99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12" t="33561" b="37073"/>
          <a:stretch/>
        </p:blipFill>
        <p:spPr bwMode="auto">
          <a:xfrm>
            <a:off x="112865" y="2090063"/>
            <a:ext cx="659501" cy="56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8346382" y="1844714"/>
            <a:ext cx="203858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800"/>
            </a:pPr>
            <a:r>
              <a:rPr lang="es-MX" b="1" dirty="0">
                <a:solidFill>
                  <a:schemeClr val="tx1"/>
                </a:solidFill>
              </a:rPr>
              <a:t>Guía de observación</a:t>
            </a:r>
          </a:p>
          <a:p>
            <a:pPr lvl="0">
              <a:buSzPts val="1800"/>
            </a:pPr>
            <a:endParaRPr lang="es-MX" dirty="0">
              <a:solidFill>
                <a:schemeClr val="tx1"/>
              </a:solidFill>
            </a:endParaRPr>
          </a:p>
          <a:p>
            <a:pPr lvl="0">
              <a:buSzPts val="1800"/>
            </a:pPr>
            <a:r>
              <a:rPr lang="es-MX" b="1" dirty="0">
                <a:solidFill>
                  <a:schemeClr val="tx1"/>
                </a:solidFill>
              </a:rPr>
              <a:t>Cuestionario del supervisor</a:t>
            </a:r>
          </a:p>
          <a:p>
            <a:pPr lvl="0">
              <a:buSzPts val="1800"/>
            </a:pPr>
            <a:endParaRPr lang="es-MX" dirty="0">
              <a:solidFill>
                <a:schemeClr val="tx1"/>
              </a:solidFill>
            </a:endParaRPr>
          </a:p>
          <a:p>
            <a:pPr lvl="0">
              <a:buSzPts val="1800"/>
            </a:pPr>
            <a:r>
              <a:rPr lang="es-MX" b="1" dirty="0">
                <a:solidFill>
                  <a:schemeClr val="tx1"/>
                </a:solidFill>
              </a:rPr>
              <a:t>Cuestionario del director</a:t>
            </a:r>
          </a:p>
          <a:p>
            <a:pPr marL="285750" lvl="0" indent="-285750">
              <a:buSzPts val="1800"/>
              <a:buFont typeface="Noto Sans Symbols"/>
              <a:buChar char="▪"/>
            </a:pPr>
            <a:endParaRPr lang="es-MX" dirty="0">
              <a:solidFill>
                <a:schemeClr val="tx1"/>
              </a:solidFill>
            </a:endParaRPr>
          </a:p>
          <a:p>
            <a:pPr lvl="0">
              <a:buSzPts val="1800"/>
            </a:pPr>
            <a:r>
              <a:rPr lang="es-MX" b="1" dirty="0">
                <a:solidFill>
                  <a:schemeClr val="tx1"/>
                </a:solidFill>
              </a:rPr>
              <a:t>Cuestionario del docente</a:t>
            </a:r>
            <a:endParaRPr lang="es-MX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5" name="Google Shape;355;p22"/>
          <p:cNvCxnSpPr/>
          <p:nvPr/>
        </p:nvCxnSpPr>
        <p:spPr>
          <a:xfrm>
            <a:off x="819271" y="924686"/>
            <a:ext cx="10992504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56" name="Google Shape;356;p22"/>
          <p:cNvGrpSpPr/>
          <p:nvPr/>
        </p:nvGrpSpPr>
        <p:grpSpPr>
          <a:xfrm>
            <a:off x="7702007" y="113721"/>
            <a:ext cx="3839040" cy="717290"/>
            <a:chOff x="712391" y="305485"/>
            <a:chExt cx="5014882" cy="936986"/>
          </a:xfrm>
        </p:grpSpPr>
        <p:pic>
          <p:nvPicPr>
            <p:cNvPr id="357" name="Google Shape;357;p22" descr="Logotipo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2391" y="305485"/>
              <a:ext cx="2591243" cy="9369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58" name="Google Shape;358;p22"/>
            <p:cNvCxnSpPr/>
            <p:nvPr/>
          </p:nvCxnSpPr>
          <p:spPr>
            <a:xfrm>
              <a:off x="3462481" y="497960"/>
              <a:ext cx="0" cy="644400"/>
            </a:xfrm>
            <a:prstGeom prst="straightConnector1">
              <a:avLst/>
            </a:prstGeom>
            <a:noFill/>
            <a:ln w="25400" cap="flat" cmpd="sng">
              <a:solidFill>
                <a:srgbClr val="CAA37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359" name="Google Shape;359;p22" descr="Imagen que contiene Icono&#10;&#10;Descripción generada automá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56025" y="550160"/>
              <a:ext cx="1971248" cy="53887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60" name="Google Shape;360;p22"/>
          <p:cNvCxnSpPr/>
          <p:nvPr/>
        </p:nvCxnSpPr>
        <p:spPr>
          <a:xfrm>
            <a:off x="819271" y="924686"/>
            <a:ext cx="10992504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19" y="965508"/>
            <a:ext cx="10992504" cy="5793694"/>
          </a:xfrm>
          <a:prstGeom prst="rect">
            <a:avLst/>
          </a:prstGeom>
        </p:spPr>
      </p:pic>
      <p:sp>
        <p:nvSpPr>
          <p:cNvPr id="2" name="Google Shape;465;p42">
            <a:extLst>
              <a:ext uri="{FF2B5EF4-FFF2-40B4-BE49-F238E27FC236}">
                <a16:creationId xmlns:a16="http://schemas.microsoft.com/office/drawing/2014/main" id="{665B798A-F9D8-D7BD-284A-EE66DD4A33F0}"/>
              </a:ext>
            </a:extLst>
          </p:cNvPr>
          <p:cNvSpPr txBox="1"/>
          <p:nvPr/>
        </p:nvSpPr>
        <p:spPr>
          <a:xfrm>
            <a:off x="849899" y="443993"/>
            <a:ext cx="4572107" cy="491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B0033"/>
              </a:buClr>
              <a:buSzPts val="2100"/>
              <a:buFont typeface="Encode Sans"/>
              <a:buNone/>
            </a:pPr>
            <a:r>
              <a:rPr lang="es-MX" sz="21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Registro de observaciones </a:t>
            </a:r>
            <a:endParaRPr sz="21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2"/>
          <p:cNvSpPr txBox="1"/>
          <p:nvPr/>
        </p:nvSpPr>
        <p:spPr>
          <a:xfrm>
            <a:off x="95534" y="2601947"/>
            <a:ext cx="8188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42"/>
          <p:cNvSpPr txBox="1"/>
          <p:nvPr/>
        </p:nvSpPr>
        <p:spPr>
          <a:xfrm>
            <a:off x="849899" y="443993"/>
            <a:ext cx="3514283" cy="491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B0033"/>
              </a:buClr>
              <a:buSzPts val="2100"/>
              <a:buFont typeface="Encode Sans"/>
              <a:buNone/>
            </a:pPr>
            <a:r>
              <a:rPr lang="es-MX" sz="21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Porcentaje de asistencia</a:t>
            </a:r>
            <a:endParaRPr sz="21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0508" y="115201"/>
            <a:ext cx="3834716" cy="713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2" descr="Porcentaje - Iconos gratis de negoci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40741" y="57978"/>
            <a:ext cx="877779" cy="8777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360;p22"/>
          <p:cNvCxnSpPr/>
          <p:nvPr/>
        </p:nvCxnSpPr>
        <p:spPr>
          <a:xfrm>
            <a:off x="819271" y="950812"/>
            <a:ext cx="10992504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271" y="967016"/>
            <a:ext cx="10900504" cy="589098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g238ea1305d0_0_46"/>
          <p:cNvGrpSpPr/>
          <p:nvPr/>
        </p:nvGrpSpPr>
        <p:grpSpPr>
          <a:xfrm>
            <a:off x="7940331" y="100879"/>
            <a:ext cx="3838892" cy="717263"/>
            <a:chOff x="712391" y="305485"/>
            <a:chExt cx="5014882" cy="936986"/>
          </a:xfrm>
        </p:grpSpPr>
        <p:pic>
          <p:nvPicPr>
            <p:cNvPr id="477" name="Google Shape;477;g238ea1305d0_0_46" descr="Logotipo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2391" y="305485"/>
              <a:ext cx="2591243" cy="9369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78" name="Google Shape;478;g238ea1305d0_0_46"/>
            <p:cNvCxnSpPr/>
            <p:nvPr/>
          </p:nvCxnSpPr>
          <p:spPr>
            <a:xfrm>
              <a:off x="3462481" y="497960"/>
              <a:ext cx="0" cy="644400"/>
            </a:xfrm>
            <a:prstGeom prst="straightConnector1">
              <a:avLst/>
            </a:prstGeom>
            <a:noFill/>
            <a:ln w="25400" cap="flat" cmpd="sng">
              <a:solidFill>
                <a:srgbClr val="CAA37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479" name="Google Shape;479;g238ea1305d0_0_46" descr="Imagen que contiene Icono&#10;&#10;Descripción generada automá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56025" y="550160"/>
              <a:ext cx="1971248" cy="5388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0" name="Google Shape;480;g238ea1305d0_0_46"/>
          <p:cNvSpPr txBox="1"/>
          <p:nvPr/>
        </p:nvSpPr>
        <p:spPr>
          <a:xfrm>
            <a:off x="849899" y="378627"/>
            <a:ext cx="2969004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MX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Duración de la sesión</a:t>
            </a:r>
            <a:endParaRPr sz="2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g238ea1305d0_0_46"/>
          <p:cNvSpPr txBox="1"/>
          <p:nvPr/>
        </p:nvSpPr>
        <p:spPr>
          <a:xfrm>
            <a:off x="95534" y="2601947"/>
            <a:ext cx="8188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7" name="Google Shape;487;g238ea1305d0_0_46" descr="Pasar el tiempo - Iconos gratis de flecha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18903" y="100879"/>
            <a:ext cx="790124" cy="7901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360;p22"/>
          <p:cNvCxnSpPr/>
          <p:nvPr/>
        </p:nvCxnSpPr>
        <p:spPr>
          <a:xfrm>
            <a:off x="819271" y="924686"/>
            <a:ext cx="10992504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AutoShape 2" descr="blob:https://web.whatsapp.com/7b38045f-fad8-43c5-a3c2-a522a924463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687" y="992972"/>
            <a:ext cx="10238450" cy="585667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525;g238ea1305d0_0_67"/>
          <p:cNvGrpSpPr/>
          <p:nvPr/>
        </p:nvGrpSpPr>
        <p:grpSpPr>
          <a:xfrm>
            <a:off x="7940331" y="100879"/>
            <a:ext cx="3838892" cy="717263"/>
            <a:chOff x="712391" y="305485"/>
            <a:chExt cx="5014882" cy="936986"/>
          </a:xfrm>
        </p:grpSpPr>
        <p:pic>
          <p:nvPicPr>
            <p:cNvPr id="526" name="Google Shape;526;g238ea1305d0_0_67" descr="Logotipo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2391" y="305485"/>
              <a:ext cx="2591243" cy="9369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27" name="Google Shape;527;g238ea1305d0_0_67"/>
            <p:cNvCxnSpPr/>
            <p:nvPr/>
          </p:nvCxnSpPr>
          <p:spPr>
            <a:xfrm>
              <a:off x="3462481" y="497960"/>
              <a:ext cx="0" cy="644400"/>
            </a:xfrm>
            <a:prstGeom prst="straightConnector1">
              <a:avLst/>
            </a:prstGeom>
            <a:noFill/>
            <a:ln w="25400" cap="flat" cmpd="sng">
              <a:solidFill>
                <a:srgbClr val="CAA37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528" name="Google Shape;528;g238ea1305d0_0_67" descr="Imagen que contiene Icono&#10;&#10;Descripción generada automá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56025" y="550160"/>
              <a:ext cx="1971248" cy="5388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9" name="Google Shape;529;g238ea1305d0_0_67"/>
          <p:cNvSpPr txBox="1"/>
          <p:nvPr/>
        </p:nvSpPr>
        <p:spPr>
          <a:xfrm>
            <a:off x="769278" y="387979"/>
            <a:ext cx="5631522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MX" sz="21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Preparación para el desarrollo de la sesión</a:t>
            </a:r>
            <a:endParaRPr sz="21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g238ea1305d0_0_67"/>
          <p:cNvSpPr txBox="1"/>
          <p:nvPr/>
        </p:nvSpPr>
        <p:spPr>
          <a:xfrm>
            <a:off x="95534" y="2601947"/>
            <a:ext cx="8188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3" name="Google Shape;533;g238ea1305d0_0_67"/>
          <p:cNvCxnSpPr/>
          <p:nvPr/>
        </p:nvCxnSpPr>
        <p:spPr>
          <a:xfrm rot="10800000">
            <a:off x="849899" y="935760"/>
            <a:ext cx="10561051" cy="0"/>
          </a:xfrm>
          <a:prstGeom prst="straightConnector1">
            <a:avLst/>
          </a:prstGeom>
          <a:noFill/>
          <a:ln w="25400" cap="flat" cmpd="sng">
            <a:solidFill>
              <a:srgbClr val="CAA37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5" name="Google Shape;535;g238ea1305d0_0_67"/>
          <p:cNvSpPr/>
          <p:nvPr/>
        </p:nvSpPr>
        <p:spPr>
          <a:xfrm>
            <a:off x="3807502" y="3798332"/>
            <a:ext cx="2878111" cy="5314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7" name="Google Shape;537;g238ea1305d0_0_67" descr="Desarrollo - Iconos gratis de tecnologí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00800" y="59566"/>
            <a:ext cx="822411" cy="822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278" y="1025912"/>
            <a:ext cx="10735986" cy="58404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92297" y="1011925"/>
            <a:ext cx="9789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800" b="1" dirty="0"/>
              <a:t>Experiencias de la Formación continua de figuras educativas de Educación Básica y Media. </a:t>
            </a:r>
          </a:p>
          <a:p>
            <a:pPr algn="ctr"/>
            <a:r>
              <a:rPr lang="es-MX" sz="1800" b="1" dirty="0"/>
              <a:t>(Respoder formulario)</a:t>
            </a:r>
          </a:p>
        </p:txBody>
      </p:sp>
      <p:sp>
        <p:nvSpPr>
          <p:cNvPr id="3" name="AutoShape 2" descr="blob:https://web.whatsapp.com/766edf48-330d-4933-892d-a608b33d2b0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cxnSp>
        <p:nvCxnSpPr>
          <p:cNvPr id="5" name="Google Shape;54;p2"/>
          <p:cNvCxnSpPr/>
          <p:nvPr/>
        </p:nvCxnSpPr>
        <p:spPr>
          <a:xfrm>
            <a:off x="783859" y="922827"/>
            <a:ext cx="10992504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6" name="Google Shape;56;p2"/>
          <p:cNvGrpSpPr/>
          <p:nvPr/>
        </p:nvGrpSpPr>
        <p:grpSpPr>
          <a:xfrm>
            <a:off x="500461" y="193078"/>
            <a:ext cx="3839040" cy="717290"/>
            <a:chOff x="712391" y="305485"/>
            <a:chExt cx="5014882" cy="936986"/>
          </a:xfrm>
        </p:grpSpPr>
        <p:pic>
          <p:nvPicPr>
            <p:cNvPr id="7" name="Google Shape;57;p2" descr="Logotipo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12391" y="305485"/>
              <a:ext cx="2591243" cy="9369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" name="Google Shape;58;p2"/>
            <p:cNvCxnSpPr/>
            <p:nvPr/>
          </p:nvCxnSpPr>
          <p:spPr>
            <a:xfrm>
              <a:off x="3462481" y="497960"/>
              <a:ext cx="0" cy="644400"/>
            </a:xfrm>
            <a:prstGeom prst="straightConnector1">
              <a:avLst/>
            </a:prstGeom>
            <a:noFill/>
            <a:ln w="25400" cap="flat" cmpd="sng">
              <a:solidFill>
                <a:srgbClr val="CAA37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9" name="Google Shape;59;p2" descr="Imagen que contiene Icono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756025" y="550160"/>
              <a:ext cx="1971248" cy="5388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Rectángulo 9"/>
          <p:cNvSpPr/>
          <p:nvPr/>
        </p:nvSpPr>
        <p:spPr>
          <a:xfrm>
            <a:off x="4110602" y="1888102"/>
            <a:ext cx="47083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dirty="0">
                <a:hlinkClick r:id="rId4"/>
              </a:rPr>
              <a:t>https://forms.office.com/e/GsmL5FWXip</a:t>
            </a:r>
            <a:endParaRPr lang="es-MX" sz="2000" dirty="0"/>
          </a:p>
        </p:txBody>
      </p:sp>
      <p:pic>
        <p:nvPicPr>
          <p:cNvPr id="4102" name="Picture 6" descr="Link - Free interface ic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20397" y="1708751"/>
            <a:ext cx="915052" cy="90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1D0C2AB-9AF2-9B69-C40A-6CF1043D6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859" y="2632080"/>
            <a:ext cx="7772400" cy="265063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65E208A-A03A-344B-1E06-C8FD9E74C1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6259" y="2516181"/>
            <a:ext cx="2785533" cy="278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35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2" name="Google Shape;542;p23"/>
          <p:cNvCxnSpPr/>
          <p:nvPr/>
        </p:nvCxnSpPr>
        <p:spPr>
          <a:xfrm>
            <a:off x="819271" y="924686"/>
            <a:ext cx="10992504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43" name="Google Shape;543;p23"/>
          <p:cNvGrpSpPr/>
          <p:nvPr/>
        </p:nvGrpSpPr>
        <p:grpSpPr>
          <a:xfrm>
            <a:off x="7940352" y="100888"/>
            <a:ext cx="3839040" cy="717290"/>
            <a:chOff x="712391" y="305485"/>
            <a:chExt cx="5014882" cy="936986"/>
          </a:xfrm>
        </p:grpSpPr>
        <p:pic>
          <p:nvPicPr>
            <p:cNvPr id="544" name="Google Shape;544;p23" descr="Logotipo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2391" y="305485"/>
              <a:ext cx="2591243" cy="9369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45" name="Google Shape;545;p23"/>
            <p:cNvCxnSpPr/>
            <p:nvPr/>
          </p:nvCxnSpPr>
          <p:spPr>
            <a:xfrm>
              <a:off x="3462481" y="497960"/>
              <a:ext cx="0" cy="644400"/>
            </a:xfrm>
            <a:prstGeom prst="straightConnector1">
              <a:avLst/>
            </a:prstGeom>
            <a:noFill/>
            <a:ln w="25400" cap="flat" cmpd="sng">
              <a:solidFill>
                <a:srgbClr val="CAA37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546" name="Google Shape;546;p23" descr="Imagen que contiene Icono&#10;&#10;Descripción generada automá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56025" y="550160"/>
              <a:ext cx="1971248" cy="53887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47" name="Google Shape;547;p23"/>
          <p:cNvCxnSpPr/>
          <p:nvPr/>
        </p:nvCxnSpPr>
        <p:spPr>
          <a:xfrm>
            <a:off x="819271" y="924686"/>
            <a:ext cx="10992504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8" name="Google Shape;548;p23"/>
          <p:cNvSpPr txBox="1"/>
          <p:nvPr/>
        </p:nvSpPr>
        <p:spPr>
          <a:xfrm>
            <a:off x="780371" y="411373"/>
            <a:ext cx="283804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Algunas incidencias: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49" name="Google Shape;549;p23"/>
          <p:cNvGraphicFramePr/>
          <p:nvPr>
            <p:extLst>
              <p:ext uri="{D42A27DB-BD31-4B8C-83A1-F6EECF244321}">
                <p14:modId xmlns:p14="http://schemas.microsoft.com/office/powerpoint/2010/main" val="1157428730"/>
              </p:ext>
            </p:extLst>
          </p:nvPr>
        </p:nvGraphicFramePr>
        <p:xfrm>
          <a:off x="613817" y="1411937"/>
          <a:ext cx="11165575" cy="3662700"/>
        </p:xfrm>
        <a:graphic>
          <a:graphicData uri="http://schemas.openxmlformats.org/drawingml/2006/table">
            <a:tbl>
              <a:tblPr>
                <a:noFill/>
                <a:tableStyleId>{A225C7ED-5858-4028-8C75-8B3D84261D73}</a:tableStyleId>
              </a:tblPr>
              <a:tblGrid>
                <a:gridCol w="11165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MX" sz="1800" b="1" u="none" strike="noStrike" cap="none" dirty="0">
                          <a:solidFill>
                            <a:schemeClr val="bg1"/>
                          </a:solidFill>
                        </a:rPr>
                        <a:t>8va. SOCTE</a:t>
                      </a:r>
                      <a:endParaRPr sz="1800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00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s-MX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Hay 33 observadores que registran la guía a partir de las 8:30 hrs.,por lo que es imposible poder registrar apreciaciones reales del CTE. </a:t>
                      </a:r>
                    </a:p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s-MX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El CTE su tuvo que realizar en línea porque no había un lugar adecuado por las altas temperaturas registradas para realizarlo de manera presencial.</a:t>
                      </a:r>
                    </a:p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s-MX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Falló la luz eléctrica por lo que se realizó el CTE sin terminar de observar los videos.</a:t>
                      </a:r>
                    </a:p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s-MX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Sigue presentándose un bajo porcentaje de asistencia por parte de los docentes.</a:t>
                      </a:r>
                    </a:p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s-MX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La mitad del grupo, se salió antes de la hora programada.</a:t>
                      </a:r>
                    </a:p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s-MX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El director dió por concluida la octava sesión ordinaria de cte. A las 9.00 hrs; ya que tenían reunión con el líder sindical de la sección 30 Fué una hora de trabajo, de la cual sólo se aprovecharon 45 minutos en lecturas, un video y pocos comentarios con respecto al tema de la evaluación. Los 15 minutos restantes los aprovechó para darles a conocer a los docentes de su escuela, el grado que van a atender en el próximo ciclo escolar 2023-2024.</a:t>
                      </a:r>
                    </a:p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s-MX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Hay resistencia para reflexionar los contenidos por falta de integración del colectivo.</a:t>
                      </a:r>
                    </a:p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s-MX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No se descargaron previamente los videos y al prestarlos falló el internet. (supervisor)</a:t>
                      </a:r>
                    </a:p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s-MX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Se fue la luz en el transcurso de la sesión, pero a pesar de esta incidencia; solo modificamos nuestra área de trabajo. (directivo)</a:t>
                      </a:r>
                    </a:p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s-MX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*No me gustó que se pagará por jardín para ir a recibir el CTE, ya que ni siquiera se enfocaron a mi nivel (preescolar) fue más a despejar dudas de otros niveles. (docente)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50" name="Google Shape;550;p23" descr="Ojo - Iconos gratis de divers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84467" y="59085"/>
            <a:ext cx="871390" cy="871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25"/>
          <p:cNvSpPr/>
          <p:nvPr/>
        </p:nvSpPr>
        <p:spPr>
          <a:xfrm>
            <a:off x="13170753" y="3202984"/>
            <a:ext cx="104211" cy="116692"/>
          </a:xfrm>
          <a:prstGeom prst="ellipse">
            <a:avLst/>
          </a:prstGeom>
          <a:solidFill>
            <a:srgbClr val="DEC9A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9" name="Google Shape;599;p25"/>
          <p:cNvCxnSpPr/>
          <p:nvPr/>
        </p:nvCxnSpPr>
        <p:spPr>
          <a:xfrm rot="10800000">
            <a:off x="849899" y="1053327"/>
            <a:ext cx="10561051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600" name="Google Shape;600;p25"/>
          <p:cNvGrpSpPr/>
          <p:nvPr/>
        </p:nvGrpSpPr>
        <p:grpSpPr>
          <a:xfrm>
            <a:off x="7940352" y="100888"/>
            <a:ext cx="3839040" cy="717290"/>
            <a:chOff x="712391" y="305485"/>
            <a:chExt cx="5014882" cy="936986"/>
          </a:xfrm>
        </p:grpSpPr>
        <p:pic>
          <p:nvPicPr>
            <p:cNvPr id="601" name="Google Shape;601;p25" descr="Logotipo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2391" y="305485"/>
              <a:ext cx="2591243" cy="9369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02" name="Google Shape;602;p25"/>
            <p:cNvCxnSpPr/>
            <p:nvPr/>
          </p:nvCxnSpPr>
          <p:spPr>
            <a:xfrm>
              <a:off x="3462481" y="497960"/>
              <a:ext cx="0" cy="644400"/>
            </a:xfrm>
            <a:prstGeom prst="straightConnector1">
              <a:avLst/>
            </a:prstGeom>
            <a:noFill/>
            <a:ln w="25400" cap="flat" cmpd="sng">
              <a:solidFill>
                <a:srgbClr val="CAA37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603" name="Google Shape;603;p25" descr="Imagen que contiene Icono&#10;&#10;Descripción generada automá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56025" y="550160"/>
              <a:ext cx="1971248" cy="5388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4" name="Google Shape;604;p25"/>
          <p:cNvSpPr txBox="1"/>
          <p:nvPr/>
        </p:nvSpPr>
        <p:spPr>
          <a:xfrm>
            <a:off x="464313" y="1547511"/>
            <a:ext cx="8100137" cy="3762977"/>
          </a:xfrm>
          <a:prstGeom prst="rect">
            <a:avLst/>
          </a:prstGeom>
          <a:solidFill>
            <a:schemeClr val="lt1"/>
          </a:solidFill>
          <a:ln w="25400" cap="flat" cmpd="dbl">
            <a:solidFill>
              <a:srgbClr val="CC0000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3600" i="1" dirty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La fuerza está en la unidad. Con la colaboración y el trabajo en equipo es posible conseguir cosas maravillosas.</a:t>
            </a:r>
            <a:endParaRPr lang="es-MX" sz="3600" i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3600" i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3600" i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36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Mattie Stepanek</a:t>
            </a:r>
            <a:endParaRPr lang="es-MX" sz="3600" i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i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E59C364-06C9-5F82-F743-6C070A8C9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4450" y="1547511"/>
            <a:ext cx="3035776" cy="3907932"/>
          </a:xfrm>
          <a:prstGeom prst="rect">
            <a:avLst/>
          </a:prstGeom>
          <a:effectLst>
            <a:softEdge rad="8393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25"/>
          <p:cNvSpPr/>
          <p:nvPr/>
        </p:nvSpPr>
        <p:spPr>
          <a:xfrm>
            <a:off x="13170753" y="3202984"/>
            <a:ext cx="104211" cy="116692"/>
          </a:xfrm>
          <a:prstGeom prst="ellipse">
            <a:avLst/>
          </a:prstGeom>
          <a:solidFill>
            <a:srgbClr val="DEC9A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9" name="Google Shape;599;p25"/>
          <p:cNvCxnSpPr/>
          <p:nvPr/>
        </p:nvCxnSpPr>
        <p:spPr>
          <a:xfrm flipH="1">
            <a:off x="586995" y="1053326"/>
            <a:ext cx="11038949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600" name="Google Shape;600;p25"/>
          <p:cNvGrpSpPr/>
          <p:nvPr/>
        </p:nvGrpSpPr>
        <p:grpSpPr>
          <a:xfrm>
            <a:off x="7595230" y="197396"/>
            <a:ext cx="3839040" cy="717290"/>
            <a:chOff x="712391" y="305485"/>
            <a:chExt cx="5014882" cy="936986"/>
          </a:xfrm>
        </p:grpSpPr>
        <p:pic>
          <p:nvPicPr>
            <p:cNvPr id="601" name="Google Shape;601;p25" descr="Logotipo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2391" y="305485"/>
              <a:ext cx="2591243" cy="9369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02" name="Google Shape;602;p25"/>
            <p:cNvCxnSpPr/>
            <p:nvPr/>
          </p:nvCxnSpPr>
          <p:spPr>
            <a:xfrm>
              <a:off x="3462481" y="497960"/>
              <a:ext cx="0" cy="644400"/>
            </a:xfrm>
            <a:prstGeom prst="straightConnector1">
              <a:avLst/>
            </a:prstGeom>
            <a:noFill/>
            <a:ln w="25400" cap="flat" cmpd="sng">
              <a:solidFill>
                <a:srgbClr val="CAA37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603" name="Google Shape;603;p25" descr="Imagen que contiene Icono&#10;&#10;Descripción generada automá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56025" y="550160"/>
              <a:ext cx="1971248" cy="5388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4" name="Google Shape;604;p25"/>
          <p:cNvSpPr txBox="1"/>
          <p:nvPr/>
        </p:nvSpPr>
        <p:spPr>
          <a:xfrm>
            <a:off x="1037247" y="376424"/>
            <a:ext cx="5069222" cy="46162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F704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i="0" u="none" strike="noStrike" cap="none" dirty="0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  <a:t>Facilitadores de Salas y enlaces de niveles</a:t>
            </a:r>
            <a:endParaRPr sz="2400" b="1" i="0" u="none" strike="noStrike" cap="none" dirty="0">
              <a:solidFill>
                <a:schemeClr val="dk1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5EB6D4B-233A-EA0E-32DA-AFA8C02680A6}"/>
              </a:ext>
            </a:extLst>
          </p:cNvPr>
          <p:cNvSpPr txBox="1"/>
          <p:nvPr/>
        </p:nvSpPr>
        <p:spPr>
          <a:xfrm>
            <a:off x="568918" y="1515136"/>
            <a:ext cx="3219811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es-MX" sz="1400" u="none" strike="noStrike" dirty="0">
                <a:effectLst/>
                <a:latin typeface="+mn-lt"/>
              </a:rPr>
              <a:t>Julia Estela Portes Rodríguez</a:t>
            </a:r>
          </a:p>
          <a:p>
            <a:pPr algn="l" fontAlgn="ctr"/>
            <a:r>
              <a:rPr lang="es-MX" b="0" i="0" dirty="0">
                <a:solidFill>
                  <a:srgbClr val="000000"/>
                </a:solidFill>
                <a:latin typeface="+mn-lt"/>
              </a:rPr>
              <a:t>Selene Esmeralda Vázquez Berrones</a:t>
            </a:r>
          </a:p>
          <a:p>
            <a:pPr algn="l" fontAlgn="ctr"/>
            <a:r>
              <a:rPr lang="es-MX" b="0" i="0" dirty="0">
                <a:solidFill>
                  <a:srgbClr val="000000"/>
                </a:solidFill>
                <a:latin typeface="+mn-lt"/>
              </a:rPr>
              <a:t>Georgina Reyna Acevedo</a:t>
            </a:r>
          </a:p>
          <a:p>
            <a:pPr algn="l" fontAlgn="ctr"/>
            <a:r>
              <a:rPr lang="es-MX" sz="1400" b="0" i="0" u="none" strike="noStrike" dirty="0">
                <a:solidFill>
                  <a:srgbClr val="000000"/>
                </a:solidFill>
                <a:effectLst/>
                <a:latin typeface="+mn-lt"/>
              </a:rPr>
              <a:t>Isaac Epifanio Ojeda Ochoa</a:t>
            </a:r>
          </a:p>
          <a:p>
            <a:pPr algn="l" fontAlgn="ctr"/>
            <a:r>
              <a:rPr lang="es-MX" sz="1400" b="0" i="0" u="none" strike="noStrike" dirty="0">
                <a:solidFill>
                  <a:srgbClr val="000000"/>
                </a:solidFill>
                <a:effectLst/>
                <a:latin typeface="+mn-lt"/>
              </a:rPr>
              <a:t>Juan Carlos Vargas Martínez</a:t>
            </a:r>
          </a:p>
          <a:p>
            <a:pPr algn="l" fontAlgn="ctr"/>
            <a:r>
              <a:rPr lang="es-MX" sz="1400" b="0" i="0" u="none" strike="noStrike" dirty="0">
                <a:solidFill>
                  <a:srgbClr val="000000"/>
                </a:solidFill>
                <a:effectLst/>
                <a:latin typeface="+mn-lt"/>
              </a:rPr>
              <a:t>Maria Guadalupe Jasso Juárez</a:t>
            </a:r>
          </a:p>
          <a:p>
            <a:pPr algn="l" fontAlgn="ctr"/>
            <a:r>
              <a:rPr lang="es-MX" sz="1400" b="0" i="0" u="none" strike="noStrike" dirty="0">
                <a:solidFill>
                  <a:srgbClr val="000000"/>
                </a:solidFill>
                <a:effectLst/>
                <a:latin typeface="+mn-lt"/>
              </a:rPr>
              <a:t>Milton Aguilar de la Fuente</a:t>
            </a:r>
          </a:p>
          <a:p>
            <a:pPr algn="l" fontAlgn="ctr"/>
            <a:r>
              <a:rPr lang="es-MX" sz="1400" b="0" i="0" u="none" strike="noStrike" dirty="0">
                <a:solidFill>
                  <a:srgbClr val="000000"/>
                </a:solidFill>
                <a:effectLst/>
                <a:latin typeface="+mn-lt"/>
              </a:rPr>
              <a:t>Iris Izahy Fuentes Star</a:t>
            </a:r>
          </a:p>
          <a:p>
            <a:pPr algn="l" fontAlgn="ctr"/>
            <a:r>
              <a:rPr lang="es-MX" sz="1400" b="0" i="0" u="none" strike="noStrike" dirty="0">
                <a:solidFill>
                  <a:srgbClr val="000000"/>
                </a:solidFill>
                <a:effectLst/>
                <a:latin typeface="+mn-lt"/>
              </a:rPr>
              <a:t>Danaide Adilene Zapata González</a:t>
            </a:r>
          </a:p>
          <a:p>
            <a:pPr algn="l" fontAlgn="ctr"/>
            <a:r>
              <a:rPr lang="es-MX" sz="1400" b="0" i="0" u="none" strike="noStrike" dirty="0">
                <a:solidFill>
                  <a:srgbClr val="000000"/>
                </a:solidFill>
                <a:effectLst/>
                <a:latin typeface="+mn-lt"/>
              </a:rPr>
              <a:t>Jenny Iraís Porras Rangel</a:t>
            </a:r>
          </a:p>
          <a:p>
            <a:pPr algn="l" fontAlgn="ctr"/>
            <a:r>
              <a:rPr lang="es-MX" sz="1400" b="0" i="0" u="none" strike="noStrike" dirty="0">
                <a:solidFill>
                  <a:srgbClr val="000000"/>
                </a:solidFill>
                <a:effectLst/>
                <a:latin typeface="+mn-lt"/>
              </a:rPr>
              <a:t>Vanessa Selene Valdés Barbosa </a:t>
            </a:r>
          </a:p>
          <a:p>
            <a:pPr algn="l" fontAlgn="ctr"/>
            <a:r>
              <a:rPr lang="es-MX" sz="1400" b="0" i="0" u="none" strike="noStrike" dirty="0">
                <a:solidFill>
                  <a:srgbClr val="000000"/>
                </a:solidFill>
                <a:effectLst/>
                <a:latin typeface="+mn-lt"/>
              </a:rPr>
              <a:t>San Juanita Abigail Treviño Garza</a:t>
            </a:r>
          </a:p>
          <a:p>
            <a:pPr algn="l" fontAlgn="ctr"/>
            <a:r>
              <a:rPr lang="es-MX" sz="1400" b="0" i="0" u="none" strike="noStrike" dirty="0">
                <a:solidFill>
                  <a:srgbClr val="000000"/>
                </a:solidFill>
                <a:effectLst/>
                <a:latin typeface="+mn-lt"/>
              </a:rPr>
              <a:t>Nora Guadalupe Velázquez Tovar</a:t>
            </a:r>
          </a:p>
          <a:p>
            <a:pPr algn="l" fontAlgn="ctr"/>
            <a:r>
              <a:rPr lang="es-MX" dirty="0">
                <a:latin typeface="+mn-lt"/>
              </a:rPr>
              <a:t>Sylvia Yadira González</a:t>
            </a:r>
          </a:p>
          <a:p>
            <a:pPr algn="l" fontAlgn="ctr"/>
            <a:r>
              <a:rPr lang="es-MX" sz="1400" b="0" i="0" u="none" strike="noStrike" dirty="0">
                <a:solidFill>
                  <a:srgbClr val="000000"/>
                </a:solidFill>
                <a:effectLst/>
                <a:latin typeface="+mn-lt"/>
              </a:rPr>
              <a:t>Maricruz Gómez Reina</a:t>
            </a:r>
          </a:p>
          <a:p>
            <a:pPr algn="l" fontAlgn="ctr"/>
            <a:r>
              <a:rPr lang="es-MX" sz="1400" b="0" i="0" u="none" strike="noStrike" dirty="0">
                <a:solidFill>
                  <a:srgbClr val="000000"/>
                </a:solidFill>
                <a:effectLst/>
                <a:latin typeface="+mn-lt"/>
              </a:rPr>
              <a:t>Claudia Andrea Alonso Contreras</a:t>
            </a:r>
          </a:p>
          <a:p>
            <a:pPr algn="l" fontAlgn="ctr"/>
            <a:r>
              <a:rPr lang="es-MX" sz="1400" b="0" i="0" u="none" strike="noStrike" dirty="0">
                <a:solidFill>
                  <a:srgbClr val="000000"/>
                </a:solidFill>
                <a:effectLst/>
                <a:latin typeface="+mn-lt"/>
              </a:rPr>
              <a:t>Rubén Márquez García</a:t>
            </a:r>
          </a:p>
          <a:p>
            <a:pPr algn="l" fontAlgn="ctr"/>
            <a:r>
              <a:rPr lang="es-MX" sz="1400" b="0" i="0" u="none" strike="noStrike" dirty="0">
                <a:solidFill>
                  <a:srgbClr val="000000"/>
                </a:solidFill>
                <a:effectLst/>
                <a:latin typeface="+mn-lt"/>
              </a:rPr>
              <a:t>Jueventino Perales Amaya</a:t>
            </a:r>
          </a:p>
          <a:p>
            <a:pPr algn="l" fontAlgn="ctr"/>
            <a:r>
              <a:rPr lang="es-MX" sz="1400" b="0" i="0" u="none" strike="noStrike" dirty="0">
                <a:solidFill>
                  <a:srgbClr val="000000"/>
                </a:solidFill>
                <a:effectLst/>
                <a:latin typeface="+mn-lt"/>
              </a:rPr>
              <a:t>Martha Patricia Reyna Saucedo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5085E7B-F391-E704-7121-73B8264A9E44}"/>
              </a:ext>
            </a:extLst>
          </p:cNvPr>
          <p:cNvSpPr txBox="1"/>
          <p:nvPr/>
        </p:nvSpPr>
        <p:spPr>
          <a:xfrm>
            <a:off x="4054348" y="1525166"/>
            <a:ext cx="34261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s-MX" sz="1400" b="0" i="0" u="none" strike="noStrike" dirty="0">
                <a:solidFill>
                  <a:srgbClr val="000000"/>
                </a:solidFill>
                <a:effectLst/>
                <a:latin typeface="+mn-lt"/>
              </a:rPr>
              <a:t>Ma. De Lourdes Flores Briones</a:t>
            </a:r>
          </a:p>
          <a:p>
            <a:pPr algn="l" fontAlgn="ctr"/>
            <a:r>
              <a:rPr lang="es-MX" sz="1400" b="0" i="0" u="none" strike="noStrike" dirty="0">
                <a:solidFill>
                  <a:srgbClr val="000000"/>
                </a:solidFill>
                <a:effectLst/>
                <a:latin typeface="+mn-lt"/>
              </a:rPr>
              <a:t>José Alfredo Medina Sánchez</a:t>
            </a:r>
          </a:p>
          <a:p>
            <a:pPr algn="l" fontAlgn="ctr"/>
            <a:r>
              <a:rPr lang="es-MX" sz="1400" b="0" i="0" u="none" strike="noStrike" dirty="0">
                <a:solidFill>
                  <a:srgbClr val="000000"/>
                </a:solidFill>
                <a:effectLst/>
                <a:latin typeface="+mn-lt"/>
              </a:rPr>
              <a:t>Elizabeth Hernández Paz</a:t>
            </a:r>
          </a:p>
          <a:p>
            <a:pPr algn="l" fontAlgn="ctr"/>
            <a:r>
              <a:rPr lang="es-MX" sz="1400" b="0" i="0" u="none" strike="noStrike" dirty="0">
                <a:solidFill>
                  <a:srgbClr val="000000"/>
                </a:solidFill>
                <a:effectLst/>
                <a:latin typeface="+mn-lt"/>
              </a:rPr>
              <a:t>Má. Isabel Medrano Rodríguez</a:t>
            </a:r>
          </a:p>
          <a:p>
            <a:pPr algn="l" fontAlgn="ctr"/>
            <a:r>
              <a:rPr lang="es-MX" sz="1400" b="0" i="0" u="none" strike="noStrike" dirty="0">
                <a:solidFill>
                  <a:srgbClr val="000000"/>
                </a:solidFill>
                <a:effectLst/>
                <a:latin typeface="+mn-lt"/>
              </a:rPr>
              <a:t>Gustavo Bartolomé Castillo Sagástegui</a:t>
            </a:r>
          </a:p>
          <a:p>
            <a:r>
              <a:rPr lang="es-MX" dirty="0"/>
              <a:t>Citlaly Martínez Vega</a:t>
            </a:r>
          </a:p>
          <a:p>
            <a:r>
              <a:rPr lang="es-MX" dirty="0"/>
              <a:t>Cinthia Azucena López Niño</a:t>
            </a:r>
          </a:p>
          <a:p>
            <a:r>
              <a:rPr lang="es-MX" dirty="0"/>
              <a:t>Jesús Rodolfo Perales de la Fuente</a:t>
            </a:r>
          </a:p>
          <a:p>
            <a:r>
              <a:rPr lang="es-MX" dirty="0"/>
              <a:t>Gloria Leticia Flores Ramírez</a:t>
            </a:r>
          </a:p>
          <a:p>
            <a:r>
              <a:rPr lang="es-MX" dirty="0"/>
              <a:t>Anibal Arguello Sosa</a:t>
            </a:r>
          </a:p>
          <a:p>
            <a:r>
              <a:rPr lang="es-MX" dirty="0"/>
              <a:t>Jesús García Hernández</a:t>
            </a:r>
          </a:p>
          <a:p>
            <a:r>
              <a:rPr lang="es-MX" dirty="0"/>
              <a:t>Diana Laura González Martínez</a:t>
            </a:r>
          </a:p>
          <a:p>
            <a:r>
              <a:rPr lang="es-MX" dirty="0"/>
              <a:t>Alejandra Sánchez Piña</a:t>
            </a:r>
          </a:p>
          <a:p>
            <a:r>
              <a:rPr lang="es-MX" dirty="0"/>
              <a:t>Laura Elena Guajardo Lara</a:t>
            </a:r>
            <a:endParaRPr lang="es-MX" dirty="0">
              <a:highlight>
                <a:srgbClr val="FFFF00"/>
              </a:highlight>
            </a:endParaRPr>
          </a:p>
          <a:p>
            <a:r>
              <a:rPr lang="es-MX" dirty="0"/>
              <a:t>Juana Inés Gómez Leal</a:t>
            </a:r>
          </a:p>
          <a:p>
            <a:r>
              <a:rPr lang="es-MX" dirty="0"/>
              <a:t>Martha Nelly Quezada Carranza</a:t>
            </a:r>
          </a:p>
          <a:p>
            <a:r>
              <a:rPr lang="es-MX" dirty="0"/>
              <a:t>Silvia Alicia Lara</a:t>
            </a:r>
          </a:p>
          <a:p>
            <a:r>
              <a:rPr lang="es-MX" dirty="0"/>
              <a:t>María Gabriela Montantes González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7A77FA4-C4E2-B55D-D62E-D4445B2A94CE}"/>
              </a:ext>
            </a:extLst>
          </p:cNvPr>
          <p:cNvSpPr txBox="1"/>
          <p:nvPr/>
        </p:nvSpPr>
        <p:spPr>
          <a:xfrm>
            <a:off x="7787733" y="1570576"/>
            <a:ext cx="35823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Gabriela Cardona Mata</a:t>
            </a:r>
          </a:p>
          <a:p>
            <a:r>
              <a:rPr lang="es-MX" dirty="0"/>
              <a:t>Omar Andrés Rosales Reyes</a:t>
            </a:r>
          </a:p>
          <a:p>
            <a:r>
              <a:rPr lang="es-MX" dirty="0"/>
              <a:t>Marcelino </a:t>
            </a:r>
            <a:r>
              <a:rPr lang="es-MX" dirty="0" err="1"/>
              <a:t>Baéz</a:t>
            </a:r>
            <a:r>
              <a:rPr lang="es-MX" dirty="0"/>
              <a:t> Díaz</a:t>
            </a:r>
          </a:p>
          <a:p>
            <a:r>
              <a:rPr lang="es-MX" dirty="0"/>
              <a:t>Omar Rodríguez </a:t>
            </a:r>
            <a:r>
              <a:rPr lang="es-MX" dirty="0" err="1"/>
              <a:t>Castañon</a:t>
            </a:r>
            <a:endParaRPr lang="es-MX" dirty="0"/>
          </a:p>
          <a:p>
            <a:r>
              <a:rPr lang="es-MX" dirty="0"/>
              <a:t>Héctor José Díaz Sandoval </a:t>
            </a:r>
          </a:p>
          <a:p>
            <a:endParaRPr lang="es-MX" dirty="0"/>
          </a:p>
        </p:txBody>
      </p:sp>
      <p:pic>
        <p:nvPicPr>
          <p:cNvPr id="4098" name="Picture 2" descr="trabajo en equipo con tus compañeros - Negotianti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173" y="2371956"/>
            <a:ext cx="5054664" cy="448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3049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238ea1305d0_0_87"/>
          <p:cNvSpPr txBox="1"/>
          <p:nvPr/>
        </p:nvSpPr>
        <p:spPr>
          <a:xfrm>
            <a:off x="940525" y="2488475"/>
            <a:ext cx="10132200" cy="8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s-MX" sz="4800" b="1" i="0" u="none" strike="noStrike" cap="none" dirty="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Gracias por su atención…</a:t>
            </a:r>
            <a:endParaRPr sz="4800" b="1" i="0" u="none" strike="noStrike" cap="none" dirty="0">
              <a:solidFill>
                <a:schemeClr val="dk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992980-FDB6-4CE3-57D0-B2E80F1A5999}"/>
              </a:ext>
            </a:extLst>
          </p:cNvPr>
          <p:cNvSpPr txBox="1">
            <a:spLocks/>
          </p:cNvSpPr>
          <p:nvPr/>
        </p:nvSpPr>
        <p:spPr>
          <a:xfrm>
            <a:off x="874713" y="1011817"/>
            <a:ext cx="10292640" cy="49012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s-MX" sz="2000" b="1" dirty="0">
                <a:latin typeface="Encode Sans" pitchFamily="2" charset="0"/>
              </a:rPr>
              <a:t>Consideraciones para el Fin del Ciclo Escolar 2022 - 2023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667D879-8305-A404-B5D0-0D16F59D737E}"/>
              </a:ext>
            </a:extLst>
          </p:cNvPr>
          <p:cNvSpPr txBox="1">
            <a:spLocks/>
          </p:cNvSpPr>
          <p:nvPr/>
        </p:nvSpPr>
        <p:spPr>
          <a:xfrm>
            <a:off x="874713" y="1501943"/>
            <a:ext cx="10633773" cy="51914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" sz="2000" dirty="0">
                <a:latin typeface="Encode Sans" pitchFamily="2" charset="0"/>
              </a:rPr>
              <a:t>Se reitera lo  establecido en la Circular SET/OSE/461/2023, “El </a:t>
            </a:r>
            <a:r>
              <a:rPr lang="es-ES" sz="2000" b="1" dirty="0">
                <a:latin typeface="Encode Sans" pitchFamily="2" charset="0"/>
              </a:rPr>
              <a:t>Taller intensivo para maestras y maestros </a:t>
            </a:r>
            <a:r>
              <a:rPr lang="es-ES" sz="2000" dirty="0">
                <a:latin typeface="Encode Sans" pitchFamily="2" charset="0"/>
              </a:rPr>
              <a:t>se llevará a cabo durante la semana </a:t>
            </a:r>
            <a:r>
              <a:rPr lang="es-ES" sz="2000" b="1" dirty="0">
                <a:latin typeface="Encode Sans" pitchFamily="2" charset="0"/>
              </a:rPr>
              <a:t>del 17 al 21 de julio </a:t>
            </a:r>
            <a:r>
              <a:rPr lang="es-ES" sz="2000" dirty="0">
                <a:latin typeface="Encode Sans" pitchFamily="2" charset="0"/>
              </a:rPr>
              <a:t>de manera presencial en cada escuela. De no contar con las condiciones de infraestructura referidas, acordar con la supervisión escolar  y el CREDE la ubicación de otro espacio en el que pueda realizarse la actividad”. Si el taller intensivo se lleva a cabo en línea, favor de compartir la liga a las sesiones a través de la estructura del nivel educativo. </a:t>
            </a:r>
          </a:p>
          <a:p>
            <a:pPr>
              <a:lnSpc>
                <a:spcPct val="120000"/>
              </a:lnSpc>
            </a:pPr>
            <a:r>
              <a:rPr lang="es-ES" sz="2000" dirty="0">
                <a:latin typeface="Encode Sans" pitchFamily="2" charset="0"/>
              </a:rPr>
              <a:t>Para los docentes adscritos a la Coordinación de Inglés y Educación Física, deben participar en el centro de trabajo en el que tengan asignada la mayor carga horaria.</a:t>
            </a:r>
          </a:p>
          <a:p>
            <a:pPr>
              <a:lnSpc>
                <a:spcPct val="120000"/>
              </a:lnSpc>
            </a:pPr>
            <a:r>
              <a:rPr lang="es-ES" sz="2000" dirty="0">
                <a:latin typeface="Encode Sans" pitchFamily="2" charset="0"/>
              </a:rPr>
              <a:t>Durante el periodo de receso escolar, organizar las actividades necesarias que garanticen el resguardo y seguridad de los bienes muebles e inmuebles que pertenecen al centro educativo.</a:t>
            </a:r>
          </a:p>
          <a:p>
            <a:pPr>
              <a:lnSpc>
                <a:spcPct val="120000"/>
              </a:lnSpc>
            </a:pPr>
            <a:r>
              <a:rPr lang="es-MX" sz="2000" dirty="0">
                <a:latin typeface="Encode Sans" pitchFamily="2" charset="0"/>
              </a:rPr>
              <a:t>Informar al CREDE sobre cualquier incidencia en materia de seguridad o de infraestructura en sus escuelas para tomar las acciones en conjunto con las áreas correspondientes. </a:t>
            </a:r>
            <a:endParaRPr lang="es-ES" sz="2000" dirty="0">
              <a:latin typeface="Encode Sans" pitchFamily="2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DA697CEC-143A-1742-66BF-67A7E3B3F4E5}"/>
              </a:ext>
            </a:extLst>
          </p:cNvPr>
          <p:cNvCxnSpPr>
            <a:cxnSpLocks/>
          </p:cNvCxnSpPr>
          <p:nvPr/>
        </p:nvCxnSpPr>
        <p:spPr>
          <a:xfrm flipH="1">
            <a:off x="849899" y="935760"/>
            <a:ext cx="10561051" cy="0"/>
          </a:xfrm>
          <a:prstGeom prst="line">
            <a:avLst/>
          </a:prstGeom>
          <a:ln w="25400">
            <a:solidFill>
              <a:srgbClr val="CAA3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ítulo 2">
            <a:extLst>
              <a:ext uri="{FF2B5EF4-FFF2-40B4-BE49-F238E27FC236}">
                <a16:creationId xmlns:a16="http://schemas.microsoft.com/office/drawing/2014/main" id="{DC2AA313-9EAE-E5EA-171D-385382508FD6}"/>
              </a:ext>
            </a:extLst>
          </p:cNvPr>
          <p:cNvSpPr txBox="1">
            <a:spLocks/>
          </p:cNvSpPr>
          <p:nvPr/>
        </p:nvSpPr>
        <p:spPr>
          <a:xfrm>
            <a:off x="3172085" y="599247"/>
            <a:ext cx="8336401" cy="3122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MX" sz="1400" b="1" dirty="0">
                <a:solidFill>
                  <a:srgbClr val="AB0033"/>
                </a:solidFill>
                <a:latin typeface="Encode Sans" pitchFamily="2" charset="0"/>
              </a:rPr>
              <a:t>Subsecretaría de Educación Básica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B0D87FED-BA3A-1113-5D95-431CD169F3B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46915" y="5801128"/>
            <a:ext cx="564035" cy="892277"/>
          </a:xfrm>
          <a:prstGeom prst="rect">
            <a:avLst/>
          </a:prstGeom>
        </p:spPr>
      </p:pic>
      <p:pic>
        <p:nvPicPr>
          <p:cNvPr id="5" name="Imagen 4" descr="Imagen que contiene Icono&#10;&#10;Descripción generada automáticamente">
            <a:extLst>
              <a:ext uri="{FF2B5EF4-FFF2-40B4-BE49-F238E27FC236}">
                <a16:creationId xmlns:a16="http://schemas.microsoft.com/office/drawing/2014/main" id="{BD5879B2-FA35-B578-9B1F-AEE68BB829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502834"/>
            <a:ext cx="1305462" cy="35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42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"/>
          <p:cNvSpPr txBox="1"/>
          <p:nvPr/>
        </p:nvSpPr>
        <p:spPr>
          <a:xfrm>
            <a:off x="8124870" y="1340850"/>
            <a:ext cx="265571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MX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Orientaciones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3"/>
          <p:cNvSpPr txBox="1"/>
          <p:nvPr/>
        </p:nvSpPr>
        <p:spPr>
          <a:xfrm>
            <a:off x="9505697" y="303900"/>
            <a:ext cx="211147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Documentos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" name="Google Shape;71;p3"/>
          <p:cNvGrpSpPr/>
          <p:nvPr/>
        </p:nvGrpSpPr>
        <p:grpSpPr>
          <a:xfrm>
            <a:off x="500461" y="193078"/>
            <a:ext cx="3839040" cy="717290"/>
            <a:chOff x="712391" y="305485"/>
            <a:chExt cx="5014882" cy="936986"/>
          </a:xfrm>
        </p:grpSpPr>
        <p:pic>
          <p:nvPicPr>
            <p:cNvPr id="72" name="Google Shape;72;p3" descr="Logotipo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2391" y="305485"/>
              <a:ext cx="2591243" cy="9369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3" name="Google Shape;73;p3"/>
            <p:cNvCxnSpPr/>
            <p:nvPr/>
          </p:nvCxnSpPr>
          <p:spPr>
            <a:xfrm>
              <a:off x="3462481" y="497960"/>
              <a:ext cx="0" cy="644400"/>
            </a:xfrm>
            <a:prstGeom prst="straightConnector1">
              <a:avLst/>
            </a:prstGeom>
            <a:noFill/>
            <a:ln w="25400" cap="flat" cmpd="sng">
              <a:solidFill>
                <a:srgbClr val="CAA37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74" name="Google Shape;74;p3" descr="Imagen que contiene Icono&#10;&#10;Descripción generada automá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56025" y="550160"/>
              <a:ext cx="1971248" cy="53887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75" name="Google Shape;75;p3"/>
          <p:cNvCxnSpPr/>
          <p:nvPr/>
        </p:nvCxnSpPr>
        <p:spPr>
          <a:xfrm>
            <a:off x="783859" y="922827"/>
            <a:ext cx="10992504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050" name="Picture 2" descr="Documentación - Iconos gratis de archivos y carpet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716" y="132883"/>
            <a:ext cx="789944" cy="78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122A017-A416-76F5-2B79-37E0B02493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4870" y="1778647"/>
            <a:ext cx="2761653" cy="34482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upo 5"/>
          <p:cNvGrpSpPr/>
          <p:nvPr/>
        </p:nvGrpSpPr>
        <p:grpSpPr>
          <a:xfrm>
            <a:off x="4750819" y="2480865"/>
            <a:ext cx="2521844" cy="2106888"/>
            <a:chOff x="4339501" y="2547141"/>
            <a:chExt cx="2521844" cy="2106888"/>
          </a:xfrm>
        </p:grpSpPr>
        <p:sp>
          <p:nvSpPr>
            <p:cNvPr id="2" name="Rectángulo 1"/>
            <p:cNvSpPr/>
            <p:nvPr/>
          </p:nvSpPr>
          <p:spPr>
            <a:xfrm>
              <a:off x="4488181" y="2547141"/>
              <a:ext cx="199445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2000" dirty="0">
                  <a:solidFill>
                    <a:schemeClr val="tx1"/>
                  </a:solidFill>
                </a:rPr>
                <a:t>Organizadas en</a:t>
              </a:r>
            </a:p>
          </p:txBody>
        </p:sp>
        <p:pic>
          <p:nvPicPr>
            <p:cNvPr id="2052" name="Picture 4" descr="Número 5 - Iconos gratis de hora y fech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8965" y="2994141"/>
              <a:ext cx="1212888" cy="1212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ángulo 22"/>
            <p:cNvSpPr/>
            <p:nvPr/>
          </p:nvSpPr>
          <p:spPr>
            <a:xfrm>
              <a:off x="4339501" y="4253919"/>
              <a:ext cx="252184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2000" dirty="0">
                  <a:solidFill>
                    <a:schemeClr val="tx1"/>
                  </a:solidFill>
                </a:rPr>
                <a:t>Sesiones de trabajo.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1793283" y="1949260"/>
            <a:ext cx="2105330" cy="3170099"/>
            <a:chOff x="970646" y="2014817"/>
            <a:chExt cx="2105330" cy="3170099"/>
          </a:xfrm>
        </p:grpSpPr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AD6129D0-6943-831E-616A-6A8F93855E5F}"/>
                </a:ext>
              </a:extLst>
            </p:cNvPr>
            <p:cNvSpPr txBox="1"/>
            <p:nvPr/>
          </p:nvSpPr>
          <p:spPr>
            <a:xfrm>
              <a:off x="1389457" y="2014817"/>
              <a:ext cx="1686519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s-MX" sz="2000" dirty="0">
                <a:solidFill>
                  <a:schemeClr val="tx1"/>
                </a:solidFill>
                <a:latin typeface="+mn-lt"/>
              </a:endParaRPr>
            </a:p>
            <a:p>
              <a:r>
                <a:rPr lang="es-MX" sz="2000" dirty="0">
                  <a:solidFill>
                    <a:schemeClr val="tx1"/>
                  </a:solidFill>
                  <a:latin typeface="+mn-lt"/>
                </a:rPr>
                <a:t>Inicial</a:t>
              </a:r>
            </a:p>
            <a:p>
              <a:endParaRPr lang="es-MX" sz="2000" dirty="0">
                <a:solidFill>
                  <a:schemeClr val="tx1"/>
                </a:solidFill>
                <a:latin typeface="+mn-lt"/>
              </a:endParaRPr>
            </a:p>
            <a:p>
              <a:r>
                <a:rPr lang="es-MX" sz="2000" dirty="0">
                  <a:solidFill>
                    <a:schemeClr val="tx1"/>
                  </a:solidFill>
                  <a:latin typeface="+mn-lt"/>
                </a:rPr>
                <a:t>Preescolar</a:t>
              </a:r>
            </a:p>
            <a:p>
              <a:endParaRPr lang="es-MX" sz="2000" dirty="0">
                <a:solidFill>
                  <a:schemeClr val="tx1"/>
                </a:solidFill>
                <a:latin typeface="+mn-lt"/>
              </a:endParaRPr>
            </a:p>
            <a:p>
              <a:r>
                <a:rPr lang="es-MX" sz="2000" dirty="0">
                  <a:solidFill>
                    <a:schemeClr val="tx1"/>
                  </a:solidFill>
                  <a:latin typeface="+mn-lt"/>
                </a:rPr>
                <a:t>Primaria</a:t>
              </a:r>
            </a:p>
            <a:p>
              <a:endParaRPr lang="es-MX" sz="2000" dirty="0">
                <a:solidFill>
                  <a:schemeClr val="tx1"/>
                </a:solidFill>
                <a:latin typeface="+mn-lt"/>
              </a:endParaRPr>
            </a:p>
            <a:p>
              <a:r>
                <a:rPr lang="es-MX" sz="2000" dirty="0">
                  <a:solidFill>
                    <a:schemeClr val="tx1"/>
                  </a:solidFill>
                  <a:latin typeface="+mn-lt"/>
                </a:rPr>
                <a:t>Secundaria</a:t>
              </a:r>
            </a:p>
            <a:p>
              <a:endParaRPr lang="es-MX" sz="2000" dirty="0">
                <a:solidFill>
                  <a:schemeClr val="tx1"/>
                </a:solidFill>
                <a:latin typeface="+mn-lt"/>
              </a:endParaRPr>
            </a:p>
            <a:p>
              <a:r>
                <a:rPr lang="es-MX" sz="2000" dirty="0">
                  <a:solidFill>
                    <a:schemeClr val="tx1"/>
                  </a:solidFill>
                  <a:latin typeface="+mn-lt"/>
                </a:rPr>
                <a:t>CAM</a:t>
              </a:r>
            </a:p>
          </p:txBody>
        </p:sp>
        <p:pic>
          <p:nvPicPr>
            <p:cNvPr id="2054" name="Picture 6" descr="Iconos gratuitos de Marca De Verificación diseñados por Pixel perfect |  Hello kitty imprimible, Cosas lindas para dibujar, Iconos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172" b="97656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647" y="2328385"/>
              <a:ext cx="418811" cy="418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Iconos gratuitos de Marca De Verificación diseñados por Pixel perfect |  Hello kitty imprimible, Cosas lindas para dibujar, Iconos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172" b="97656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647" y="2895976"/>
              <a:ext cx="418811" cy="418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Iconos gratuitos de Marca De Verificación diseñados por Pixel perfect |  Hello kitty imprimible, Cosas lindas para dibujar, Iconos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172" b="97656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647" y="3506105"/>
              <a:ext cx="418811" cy="418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Iconos gratuitos de Marca De Verificación diseñados por Pixel perfect |  Hello kitty imprimible, Cosas lindas para dibujar, Iconos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172" b="97656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568" y="4116234"/>
              <a:ext cx="418811" cy="418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Iconos gratuitos de Marca De Verificación diseñados por Pixel perfect |  Hello kitty imprimible, Cosas lindas para dibujar, Iconos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172" b="97656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646" y="4751687"/>
              <a:ext cx="418811" cy="418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ángulo 3"/>
          <p:cNvSpPr/>
          <p:nvPr/>
        </p:nvSpPr>
        <p:spPr>
          <a:xfrm>
            <a:off x="944173" y="1241374"/>
            <a:ext cx="54289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>
                <a:solidFill>
                  <a:schemeClr val="tx1"/>
                </a:solidFill>
              </a:rPr>
              <a:t>Están dirigidas a las escuelas de educación básica de los diferentes niveles: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/>
          <p:cNvSpPr txBox="1"/>
          <p:nvPr/>
        </p:nvSpPr>
        <p:spPr>
          <a:xfrm>
            <a:off x="6927273" y="303900"/>
            <a:ext cx="468989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Programación de las sesiones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" name="Google Shape;71;p3"/>
          <p:cNvGrpSpPr/>
          <p:nvPr/>
        </p:nvGrpSpPr>
        <p:grpSpPr>
          <a:xfrm>
            <a:off x="500461" y="193078"/>
            <a:ext cx="3839040" cy="717290"/>
            <a:chOff x="712391" y="305485"/>
            <a:chExt cx="5014882" cy="936986"/>
          </a:xfrm>
        </p:grpSpPr>
        <p:pic>
          <p:nvPicPr>
            <p:cNvPr id="72" name="Google Shape;72;p3" descr="Logotipo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2391" y="305485"/>
              <a:ext cx="2591243" cy="9369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3" name="Google Shape;73;p3"/>
            <p:cNvCxnSpPr/>
            <p:nvPr/>
          </p:nvCxnSpPr>
          <p:spPr>
            <a:xfrm>
              <a:off x="3462481" y="497960"/>
              <a:ext cx="0" cy="644400"/>
            </a:xfrm>
            <a:prstGeom prst="straightConnector1">
              <a:avLst/>
            </a:prstGeom>
            <a:noFill/>
            <a:ln w="25400" cap="flat" cmpd="sng">
              <a:solidFill>
                <a:srgbClr val="CAA37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74" name="Google Shape;74;p3" descr="Imagen que contiene Icono&#10;&#10;Descripción generada automá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56025" y="550160"/>
              <a:ext cx="1971248" cy="53887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75" name="Google Shape;75;p3"/>
          <p:cNvCxnSpPr/>
          <p:nvPr/>
        </p:nvCxnSpPr>
        <p:spPr>
          <a:xfrm>
            <a:off x="783859" y="922827"/>
            <a:ext cx="10992504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76" name="Picture 4" descr="Vendedor - Iconos gratis de person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11" y="83752"/>
            <a:ext cx="806595" cy="80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1575286" y="1140873"/>
            <a:ext cx="9409650" cy="4612920"/>
            <a:chOff x="500461" y="1200893"/>
            <a:chExt cx="5420070" cy="2622962"/>
          </a:xfrm>
        </p:grpSpPr>
        <p:grpSp>
          <p:nvGrpSpPr>
            <p:cNvPr id="2" name="Grupo 1"/>
            <p:cNvGrpSpPr/>
            <p:nvPr/>
          </p:nvGrpSpPr>
          <p:grpSpPr>
            <a:xfrm>
              <a:off x="500461" y="1629072"/>
              <a:ext cx="5420070" cy="2194783"/>
              <a:chOff x="819272" y="1193690"/>
              <a:chExt cx="11203789" cy="4563608"/>
            </a:xfrm>
          </p:grpSpPr>
          <p:pic>
            <p:nvPicPr>
              <p:cNvPr id="34" name="Imagen 33">
                <a:extLst>
                  <a:ext uri="{FF2B5EF4-FFF2-40B4-BE49-F238E27FC236}">
                    <a16:creationId xmlns:a16="http://schemas.microsoft.com/office/drawing/2014/main" id="{78D1B98C-CB32-C42F-15C5-BB45B71850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87469" y="3960919"/>
                <a:ext cx="1917700" cy="1790700"/>
              </a:xfrm>
              <a:prstGeom prst="rect">
                <a:avLst/>
              </a:prstGeom>
              <a:solidFill>
                <a:srgbClr val="FC3D04"/>
              </a:solidFill>
            </p:spPr>
          </p:pic>
          <p:pic>
            <p:nvPicPr>
              <p:cNvPr id="36" name="Imagen 35">
                <a:extLst>
                  <a:ext uri="{FF2B5EF4-FFF2-40B4-BE49-F238E27FC236}">
                    <a16:creationId xmlns:a16="http://schemas.microsoft.com/office/drawing/2014/main" id="{4259AEBB-BE43-B5A8-B2E9-99940B183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84667" y="3957399"/>
                <a:ext cx="2006600" cy="1765300"/>
              </a:xfrm>
              <a:prstGeom prst="rect">
                <a:avLst/>
              </a:prstGeom>
              <a:solidFill>
                <a:srgbClr val="E876FE"/>
              </a:solidFill>
            </p:spPr>
          </p:pic>
          <p:pic>
            <p:nvPicPr>
              <p:cNvPr id="37" name="Imagen 36">
                <a:extLst>
                  <a:ext uri="{FF2B5EF4-FFF2-40B4-BE49-F238E27FC236}">
                    <a16:creationId xmlns:a16="http://schemas.microsoft.com/office/drawing/2014/main" id="{37579410-70BC-3395-6EA0-1DC46EFD61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071875" y="4084399"/>
                <a:ext cx="1739900" cy="1638300"/>
              </a:xfrm>
              <a:prstGeom prst="rect">
                <a:avLst/>
              </a:prstGeom>
            </p:spPr>
          </p:pic>
          <p:pic>
            <p:nvPicPr>
              <p:cNvPr id="38" name="Imagen 37">
                <a:extLst>
                  <a:ext uri="{FF2B5EF4-FFF2-40B4-BE49-F238E27FC236}">
                    <a16:creationId xmlns:a16="http://schemas.microsoft.com/office/drawing/2014/main" id="{D9A51CD5-4B23-C4C5-3C21-21A8A49C4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0797" y="1858286"/>
                <a:ext cx="1778000" cy="1752600"/>
              </a:xfrm>
              <a:prstGeom prst="rect">
                <a:avLst/>
              </a:prstGeom>
              <a:solidFill>
                <a:srgbClr val="F7049E"/>
              </a:solidFill>
            </p:spPr>
          </p:pic>
          <p:pic>
            <p:nvPicPr>
              <p:cNvPr id="39" name="Imagen 38">
                <a:extLst>
                  <a:ext uri="{FF2B5EF4-FFF2-40B4-BE49-F238E27FC236}">
                    <a16:creationId xmlns:a16="http://schemas.microsoft.com/office/drawing/2014/main" id="{9A94A4F1-D6FA-C684-61DF-CBCE4C2912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00341" y="1781726"/>
                <a:ext cx="1778000" cy="1625600"/>
              </a:xfrm>
              <a:prstGeom prst="rect">
                <a:avLst/>
              </a:prstGeom>
              <a:solidFill>
                <a:srgbClr val="00C2AD"/>
              </a:solidFill>
            </p:spPr>
          </p:pic>
          <p:sp>
            <p:nvSpPr>
              <p:cNvPr id="41" name="Rectángulo redondeado 40">
                <a:extLst>
                  <a:ext uri="{FF2B5EF4-FFF2-40B4-BE49-F238E27FC236}">
                    <a16:creationId xmlns:a16="http://schemas.microsoft.com/office/drawing/2014/main" id="{A0BE3077-1851-11B8-BD22-330E3C2177DD}"/>
                  </a:ext>
                </a:extLst>
              </p:cNvPr>
              <p:cNvSpPr/>
              <p:nvPr/>
            </p:nvSpPr>
            <p:spPr>
              <a:xfrm>
                <a:off x="819272" y="3880838"/>
                <a:ext cx="2015448" cy="1752594"/>
              </a:xfrm>
              <a:prstGeom prst="roundRect">
                <a:avLst/>
              </a:prstGeom>
              <a:ln>
                <a:solidFill>
                  <a:srgbClr val="FB03A2"/>
                </a:solidFill>
                <a:prstDash val="dash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just"/>
                <a:r>
                  <a:rPr lang="es-MX" sz="1600" dirty="0"/>
                  <a:t>Socializar el ejercicio del Programa analítico por grado o fase. </a:t>
                </a:r>
              </a:p>
            </p:txBody>
          </p:sp>
          <p:cxnSp>
            <p:nvCxnSpPr>
              <p:cNvPr id="42" name="Conector recto 41">
                <a:extLst>
                  <a:ext uri="{FF2B5EF4-FFF2-40B4-BE49-F238E27FC236}">
                    <a16:creationId xmlns:a16="http://schemas.microsoft.com/office/drawing/2014/main" id="{E5951EEE-B486-06AC-A8C1-71C92594D905}"/>
                  </a:ext>
                </a:extLst>
              </p:cNvPr>
              <p:cNvCxnSpPr/>
              <p:nvPr/>
            </p:nvCxnSpPr>
            <p:spPr>
              <a:xfrm>
                <a:off x="1094704" y="3745862"/>
                <a:ext cx="10882648" cy="0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Conector recto 42">
                <a:extLst>
                  <a:ext uri="{FF2B5EF4-FFF2-40B4-BE49-F238E27FC236}">
                    <a16:creationId xmlns:a16="http://schemas.microsoft.com/office/drawing/2014/main" id="{1E7AF727-65D5-46EE-9509-1F6090B97229}"/>
                  </a:ext>
                </a:extLst>
              </p:cNvPr>
              <p:cNvCxnSpPr/>
              <p:nvPr/>
            </p:nvCxnSpPr>
            <p:spPr>
              <a:xfrm>
                <a:off x="1859797" y="3429000"/>
                <a:ext cx="0" cy="316862"/>
              </a:xfrm>
              <a:prstGeom prst="line">
                <a:avLst/>
              </a:prstGeom>
              <a:ln w="38100">
                <a:prstDash val="sysDot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Conector recto 43">
                <a:extLst>
                  <a:ext uri="{FF2B5EF4-FFF2-40B4-BE49-F238E27FC236}">
                    <a16:creationId xmlns:a16="http://schemas.microsoft.com/office/drawing/2014/main" id="{B1D6EBA4-0449-C1A2-9FE4-1B82D78F5B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4752" y="3726216"/>
                <a:ext cx="0" cy="375999"/>
              </a:xfrm>
              <a:prstGeom prst="line">
                <a:avLst/>
              </a:prstGeom>
              <a:ln w="38100">
                <a:prstDash val="sysDot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Conector recto 44">
                <a:extLst>
                  <a:ext uri="{FF2B5EF4-FFF2-40B4-BE49-F238E27FC236}">
                    <a16:creationId xmlns:a16="http://schemas.microsoft.com/office/drawing/2014/main" id="{08F6B313-5079-DEFD-632C-3A3E0D3A0B0E}"/>
                  </a:ext>
                </a:extLst>
              </p:cNvPr>
              <p:cNvCxnSpPr/>
              <p:nvPr/>
            </p:nvCxnSpPr>
            <p:spPr>
              <a:xfrm>
                <a:off x="6486051" y="3363557"/>
                <a:ext cx="0" cy="316862"/>
              </a:xfrm>
              <a:prstGeom prst="line">
                <a:avLst/>
              </a:prstGeom>
              <a:ln w="38100">
                <a:prstDash val="sysDot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Conector recto 45">
                <a:extLst>
                  <a:ext uri="{FF2B5EF4-FFF2-40B4-BE49-F238E27FC236}">
                    <a16:creationId xmlns:a16="http://schemas.microsoft.com/office/drawing/2014/main" id="{CA6D9315-EAA0-CA6D-55D1-ADEF47341DB8}"/>
                  </a:ext>
                </a:extLst>
              </p:cNvPr>
              <p:cNvCxnSpPr/>
              <p:nvPr/>
            </p:nvCxnSpPr>
            <p:spPr>
              <a:xfrm>
                <a:off x="10100892" y="3798968"/>
                <a:ext cx="0" cy="316862"/>
              </a:xfrm>
              <a:prstGeom prst="line">
                <a:avLst/>
              </a:prstGeom>
              <a:ln w="38100">
                <a:prstDash val="sysDot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7" name="Rectángulo redondeado 46">
                <a:extLst>
                  <a:ext uri="{FF2B5EF4-FFF2-40B4-BE49-F238E27FC236}">
                    <a16:creationId xmlns:a16="http://schemas.microsoft.com/office/drawing/2014/main" id="{0AA0F121-B4DF-C752-A0E7-478552431EA6}"/>
                  </a:ext>
                </a:extLst>
              </p:cNvPr>
              <p:cNvSpPr/>
              <p:nvPr/>
            </p:nvSpPr>
            <p:spPr>
              <a:xfrm>
                <a:off x="2597272" y="1244095"/>
                <a:ext cx="3003067" cy="2391299"/>
              </a:xfrm>
              <a:prstGeom prst="roundRect">
                <a:avLst/>
              </a:prstGeom>
              <a:ln>
                <a:solidFill>
                  <a:srgbClr val="F53C08"/>
                </a:solidFill>
                <a:prstDash val="dash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just"/>
                <a:r>
                  <a:rPr lang="es-MX" sz="1600" dirty="0"/>
                  <a:t>Proponer niveles de integración entre los programas analíticos construidos a fin de contar con un Programa analítico por escuela. </a:t>
                </a:r>
              </a:p>
            </p:txBody>
          </p:sp>
          <p:sp>
            <p:nvSpPr>
              <p:cNvPr id="48" name="Rectángulo redondeado 47">
                <a:extLst>
                  <a:ext uri="{FF2B5EF4-FFF2-40B4-BE49-F238E27FC236}">
                    <a16:creationId xmlns:a16="http://schemas.microsoft.com/office/drawing/2014/main" id="{F0BFFDC8-6787-2C06-33C4-570713740DD6}"/>
                  </a:ext>
                </a:extLst>
              </p:cNvPr>
              <p:cNvSpPr/>
              <p:nvPr/>
            </p:nvSpPr>
            <p:spPr>
              <a:xfrm>
                <a:off x="5356434" y="4004704"/>
                <a:ext cx="2268731" cy="1752594"/>
              </a:xfrm>
              <a:prstGeom prst="roundRect">
                <a:avLst/>
              </a:prstGeom>
              <a:ln>
                <a:solidFill>
                  <a:srgbClr val="0FBEBA"/>
                </a:solidFill>
                <a:prstDash val="sysDash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just"/>
                <a:r>
                  <a:rPr lang="es-MX" sz="1600" dirty="0"/>
                  <a:t>Elaborar una aproximación a la planeación didáctica. </a:t>
                </a:r>
              </a:p>
            </p:txBody>
          </p:sp>
          <p:sp>
            <p:nvSpPr>
              <p:cNvPr id="49" name="Rectángulo redondeado 48">
                <a:extLst>
                  <a:ext uri="{FF2B5EF4-FFF2-40B4-BE49-F238E27FC236}">
                    <a16:creationId xmlns:a16="http://schemas.microsoft.com/office/drawing/2014/main" id="{B5DC78D3-423F-242E-CAB8-28AD8A8E4591}"/>
                  </a:ext>
                </a:extLst>
              </p:cNvPr>
              <p:cNvSpPr/>
              <p:nvPr/>
            </p:nvSpPr>
            <p:spPr>
              <a:xfrm>
                <a:off x="7546900" y="1193690"/>
                <a:ext cx="4476161" cy="2486729"/>
              </a:xfrm>
              <a:prstGeom prst="roundRect">
                <a:avLst/>
              </a:prstGeom>
              <a:ln>
                <a:solidFill>
                  <a:srgbClr val="E196FB"/>
                </a:solidFill>
                <a:prstDash val="dash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just"/>
                <a:r>
                  <a:rPr lang="es-MX" sz="1600" dirty="0"/>
                  <a:t>Valorar el trabajo del colectivo docente desarrollado en las sesiones del Consejo Técnico Escolar y Taller Intensivo de Formación Continua para Docentes en el ciclo escolar 2022-2023. Revisar el calendario del ciclo escolar 2023-2024. </a:t>
                </a:r>
              </a:p>
            </p:txBody>
          </p:sp>
          <p:sp>
            <p:nvSpPr>
              <p:cNvPr id="50" name="Elipse 49">
                <a:extLst>
                  <a:ext uri="{FF2B5EF4-FFF2-40B4-BE49-F238E27FC236}">
                    <a16:creationId xmlns:a16="http://schemas.microsoft.com/office/drawing/2014/main" id="{7F764EC8-FD61-71F0-75AE-9BBA0627EC89}"/>
                  </a:ext>
                </a:extLst>
              </p:cNvPr>
              <p:cNvSpPr/>
              <p:nvPr/>
            </p:nvSpPr>
            <p:spPr>
              <a:xfrm>
                <a:off x="1771642" y="3363556"/>
                <a:ext cx="173196" cy="167249"/>
              </a:xfrm>
              <a:prstGeom prst="ellipse">
                <a:avLst/>
              </a:prstGeom>
              <a:solidFill>
                <a:srgbClr val="FB03A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1" name="Elipse 50">
                <a:extLst>
                  <a:ext uri="{FF2B5EF4-FFF2-40B4-BE49-F238E27FC236}">
                    <a16:creationId xmlns:a16="http://schemas.microsoft.com/office/drawing/2014/main" id="{D06FD6A5-CBF2-3F79-8958-3B7CE613ACB6}"/>
                  </a:ext>
                </a:extLst>
              </p:cNvPr>
              <p:cNvSpPr/>
              <p:nvPr/>
            </p:nvSpPr>
            <p:spPr>
              <a:xfrm>
                <a:off x="4012207" y="3957109"/>
                <a:ext cx="173196" cy="167249"/>
              </a:xfrm>
              <a:prstGeom prst="ellipse">
                <a:avLst/>
              </a:prstGeom>
              <a:solidFill>
                <a:srgbClr val="F53C0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2" name="Elipse 51">
                <a:extLst>
                  <a:ext uri="{FF2B5EF4-FFF2-40B4-BE49-F238E27FC236}">
                    <a16:creationId xmlns:a16="http://schemas.microsoft.com/office/drawing/2014/main" id="{9C885CC5-3FEE-5516-8A02-C204DF95EA09}"/>
                  </a:ext>
                </a:extLst>
              </p:cNvPr>
              <p:cNvSpPr/>
              <p:nvPr/>
            </p:nvSpPr>
            <p:spPr>
              <a:xfrm>
                <a:off x="6399453" y="3291176"/>
                <a:ext cx="173196" cy="167249"/>
              </a:xfrm>
              <a:prstGeom prst="ellipse">
                <a:avLst/>
              </a:prstGeom>
              <a:solidFill>
                <a:srgbClr val="0FBEBA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3" name="Elipse 52">
                <a:extLst>
                  <a:ext uri="{FF2B5EF4-FFF2-40B4-BE49-F238E27FC236}">
                    <a16:creationId xmlns:a16="http://schemas.microsoft.com/office/drawing/2014/main" id="{CEBF2974-548A-4863-0518-E1076DD9B183}"/>
                  </a:ext>
                </a:extLst>
              </p:cNvPr>
              <p:cNvSpPr/>
              <p:nvPr/>
            </p:nvSpPr>
            <p:spPr>
              <a:xfrm>
                <a:off x="10014294" y="3946125"/>
                <a:ext cx="173196" cy="167249"/>
              </a:xfrm>
              <a:prstGeom prst="ellipse">
                <a:avLst/>
              </a:prstGeom>
              <a:solidFill>
                <a:srgbClr val="8B13F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3" name="CuadroTexto 2"/>
            <p:cNvSpPr txBox="1"/>
            <p:nvPr/>
          </p:nvSpPr>
          <p:spPr>
            <a:xfrm>
              <a:off x="1944971" y="1200893"/>
              <a:ext cx="25938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b="1" dirty="0"/>
                <a:t>Sesiones</a:t>
              </a:r>
            </a:p>
          </p:txBody>
        </p:sp>
      </p:grpSp>
      <p:pic>
        <p:nvPicPr>
          <p:cNvPr id="5122" name="Picture 2" descr="Diálogo - Iconos gratis de social">
            <a:extLst>
              <a:ext uri="{FF2B5EF4-FFF2-40B4-BE49-F238E27FC236}">
                <a16:creationId xmlns:a16="http://schemas.microsoft.com/office/drawing/2014/main" id="{EBE27B9F-1188-0A72-BF84-A65F95401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136" y="1659065"/>
            <a:ext cx="813996" cy="81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ompecabezas - Iconos gratis de negocio">
            <a:extLst>
              <a:ext uri="{FF2B5EF4-FFF2-40B4-BE49-F238E27FC236}">
                <a16:creationId xmlns:a16="http://schemas.microsoft.com/office/drawing/2014/main" id="{1989C2C1-C501-DBB4-2DDF-5C12A3368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521" y="5624137"/>
            <a:ext cx="1056238" cy="105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lanificación - Iconos gratis de hora y fecha">
            <a:extLst>
              <a:ext uri="{FF2B5EF4-FFF2-40B4-BE49-F238E27FC236}">
                <a16:creationId xmlns:a16="http://schemas.microsoft.com/office/drawing/2014/main" id="{751C8E42-35C7-76EA-A691-E605AFB3B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078" y="1610506"/>
            <a:ext cx="829582" cy="82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Evaluar - Iconos gratis de seo y web">
            <a:extLst>
              <a:ext uri="{FF2B5EF4-FFF2-40B4-BE49-F238E27FC236}">
                <a16:creationId xmlns:a16="http://schemas.microsoft.com/office/drawing/2014/main" id="{62C44876-8A68-73C6-1654-EA3DA94A3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471" y="5624137"/>
            <a:ext cx="1133471" cy="113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564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17;p7">
            <a:extLst>
              <a:ext uri="{FF2B5EF4-FFF2-40B4-BE49-F238E27FC236}">
                <a16:creationId xmlns:a16="http://schemas.microsoft.com/office/drawing/2014/main" id="{B375FB5A-BAEF-9F29-375E-5D05895BEC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010328"/>
              </p:ext>
            </p:extLst>
          </p:nvPr>
        </p:nvGraphicFramePr>
        <p:xfrm>
          <a:off x="231228" y="757584"/>
          <a:ext cx="11750565" cy="600871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310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93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60616">
                  <a:extLst>
                    <a:ext uri="{9D8B030D-6E8A-4147-A177-3AD203B41FA5}">
                      <a16:colId xmlns:a16="http://schemas.microsoft.com/office/drawing/2014/main" val="3273413778"/>
                    </a:ext>
                  </a:extLst>
                </a:gridCol>
                <a:gridCol w="2909867">
                  <a:extLst>
                    <a:ext uri="{9D8B030D-6E8A-4147-A177-3AD203B41FA5}">
                      <a16:colId xmlns:a16="http://schemas.microsoft.com/office/drawing/2014/main" val="3467896608"/>
                    </a:ext>
                  </a:extLst>
                </a:gridCol>
              </a:tblGrid>
              <a:tr h="4628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400" b="1" dirty="0">
                          <a:latin typeface="+mn-lt"/>
                        </a:rPr>
                        <a:t>Sesión 1  </a:t>
                      </a:r>
                      <a:r>
                        <a:rPr lang="es-ES" sz="1400" dirty="0">
                          <a:latin typeface="+mn-lt"/>
                        </a:rPr>
                        <a:t>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400" dirty="0">
                          <a:latin typeface="+mn-lt"/>
                        </a:rPr>
                        <a:t> (lunes 17 de julio)</a:t>
                      </a:r>
                      <a:endParaRPr lang="es-ES" sz="1400" b="1" dirty="0">
                        <a:solidFill>
                          <a:srgbClr val="691B31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F7049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400" b="1" dirty="0">
                          <a:latin typeface="+mn-lt"/>
                        </a:rPr>
                        <a:t>Sesión 2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400" dirty="0">
                          <a:latin typeface="+mn-lt"/>
                        </a:rPr>
                        <a:t>(martes 18 de julio)</a:t>
                      </a:r>
                    </a:p>
                  </a:txBody>
                  <a:tcPr marL="91450" marR="91450" marT="45725" marB="45725" anchor="ctr">
                    <a:solidFill>
                      <a:srgbClr val="FC3D0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400" b="1" dirty="0">
                          <a:latin typeface="+mn-lt"/>
                        </a:rPr>
                        <a:t>Sesión 3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400" dirty="0">
                          <a:latin typeface="+mn-lt"/>
                        </a:rPr>
                        <a:t>(miércoles 19 de julio)</a:t>
                      </a:r>
                    </a:p>
                  </a:txBody>
                  <a:tcPr marL="91450" marR="91450" marT="45725" marB="45725" anchor="ctr">
                    <a:solidFill>
                      <a:srgbClr val="00C2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400" b="1" dirty="0">
                          <a:latin typeface="+mn-lt"/>
                        </a:rPr>
                        <a:t>Sesión 4 y 5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400" dirty="0">
                          <a:latin typeface="+mn-lt"/>
                        </a:rPr>
                        <a:t>(jueves y viernes 20 - 21 de julio)</a:t>
                      </a:r>
                    </a:p>
                  </a:txBody>
                  <a:tcPr marL="91450" marR="91450" marT="45725" marB="45725" anchor="ctr">
                    <a:solidFill>
                      <a:srgbClr val="E87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8760">
                <a:tc>
                  <a:txBody>
                    <a:bodyPr/>
                    <a:lstStyle/>
                    <a:p>
                      <a:pPr marL="171450" marR="0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buChar char="Ø"/>
                      </a:pPr>
                      <a:r>
                        <a:rPr lang="es-MX" sz="1100" b="1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Socializar los programas analíticos construidos:</a:t>
                      </a:r>
                    </a:p>
                    <a:p>
                      <a:pPr marR="0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</a:pPr>
                      <a:endParaRPr lang="es-MX" sz="11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352425" marR="0" lvl="1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buChar char="•"/>
                      </a:pPr>
                      <a:r>
                        <a:rPr lang="es-MX" sz="1100" b="1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Expresar</a:t>
                      </a:r>
                      <a:r>
                        <a:rPr lang="es-MX" sz="11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las razones y argumentos que permitieron definir sus elementos: </a:t>
                      </a:r>
                    </a:p>
                    <a:p>
                      <a:pPr marL="352425" marR="0" lvl="1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buChar char="•"/>
                      </a:pPr>
                      <a:endParaRPr lang="es-MX" sz="11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352425" marR="0" lvl="1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buChar char="ü"/>
                      </a:pPr>
                      <a:r>
                        <a:rPr lang="es-MX" sz="11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Problematización de la realidad y diagnóstico de las y los estudiantes.</a:t>
                      </a:r>
                    </a:p>
                    <a:p>
                      <a:pPr marL="352425" marR="0" lvl="1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buChar char="ü"/>
                      </a:pPr>
                      <a:r>
                        <a:rPr lang="es-MX" sz="11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Contextualización de contenidos e incorporación de problemáticas, temas y asuntos comunitarios, locales y regionales pertinentes.</a:t>
                      </a:r>
                    </a:p>
                    <a:p>
                      <a:pPr marL="352425" marR="0" lvl="1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buChar char="ü"/>
                      </a:pPr>
                      <a:r>
                        <a:rPr lang="es-MX" sz="11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Vinculación y secuenciación de contenidos y PDA .</a:t>
                      </a:r>
                    </a:p>
                    <a:p>
                      <a:pPr marL="352425" marR="0" lvl="1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buChar char="ü"/>
                      </a:pPr>
                      <a:r>
                        <a:rPr lang="es-MX" sz="11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Reconocimiento de que todos los PDA del Programa sintético hayan sido atendidos en la construcción del Programa analítico.</a:t>
                      </a:r>
                    </a:p>
                    <a:p>
                      <a:pPr marL="352425" marR="0" lvl="1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buChar char="ü"/>
                      </a:pPr>
                      <a:r>
                        <a:rPr lang="es-MX" sz="11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Incorporación de uno o más Ejes articuladores en la programación de los contenidos.</a:t>
                      </a:r>
                    </a:p>
                    <a:p>
                      <a:pPr marL="352425" marR="0" lvl="1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buChar char="ü"/>
                      </a:pPr>
                      <a:r>
                        <a:rPr lang="es-MX" sz="11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Distribución de los contenidos a lo largo del ciclo escolar.</a:t>
                      </a:r>
                    </a:p>
                    <a:p>
                      <a:pPr marL="352425" marR="0" lvl="1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buChar char="ü"/>
                      </a:pPr>
                      <a:r>
                        <a:rPr lang="es-MX" sz="11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Incorporación de orientaciones didácticas generales y sugerencias de evaluación.</a:t>
                      </a:r>
                    </a:p>
                    <a:p>
                      <a:pPr marL="628650" marR="0" lvl="1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buChar char="§"/>
                      </a:pPr>
                      <a:endParaRPr lang="es-MX" sz="11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447675" marR="0" lvl="1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s-MX" sz="1100" b="1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Tomar nota </a:t>
                      </a:r>
                      <a:r>
                        <a:rPr lang="es-MX" sz="11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de los elementos fundamentales para lograr un mayor nivel de integración curricular.</a:t>
                      </a:r>
                    </a:p>
                    <a:p>
                      <a:pPr marR="0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</a:pPr>
                      <a:endParaRPr lang="es-MX" sz="11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71450" marR="0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buChar char="Ø"/>
                      </a:pPr>
                      <a:r>
                        <a:rPr lang="es-MX" sz="1100" b="1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Realizar ajustes </a:t>
                      </a:r>
                      <a:r>
                        <a:rPr lang="es-MX" sz="11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a los PA si es necesario.</a:t>
                      </a:r>
                    </a:p>
                  </a:txBody>
                  <a:tcPr marL="91450" marR="91450"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buChar char="Ø"/>
                      </a:pPr>
                      <a:r>
                        <a:rPr lang="es-MX" sz="1200" b="1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Conformar el Programa analítico </a:t>
                      </a:r>
                      <a:r>
                        <a:rPr lang="es-MX" sz="12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de la escuela, revisando que cumpla las siguientes características:</a:t>
                      </a:r>
                    </a:p>
                    <a:p>
                      <a:pPr marR="0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</a:pPr>
                      <a:endParaRPr lang="es-MX" sz="12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628650" marR="0" lvl="1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s-MX" sz="12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Atiende la observancia obligatoria de los Programas sintéticos.</a:t>
                      </a:r>
                    </a:p>
                    <a:p>
                      <a:pPr marL="628650" marR="0" lvl="1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s-MX" sz="12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Permite a NNA alcanzar el perfil de egreso.</a:t>
                      </a:r>
                    </a:p>
                    <a:p>
                      <a:pPr marL="628650" marR="0" lvl="1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s-MX" sz="12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Parte del diagnóstico socioeducativo de la escuela.</a:t>
                      </a:r>
                    </a:p>
                    <a:p>
                      <a:pPr marL="628650" marR="0" lvl="1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s-MX" sz="12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Es producto de la deliberación curricular colectiva.</a:t>
                      </a:r>
                    </a:p>
                    <a:p>
                      <a:pPr marL="628650" marR="0" lvl="1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s-MX" sz="12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Incorpora los PA por grado o fase de la escuela.</a:t>
                      </a:r>
                    </a:p>
                    <a:p>
                      <a:pPr marL="628650" marR="0" lvl="1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s-MX" sz="12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Muestra la articulación de contenidos o PDA entre campos formativos, grados o fases donde sea pertinente.</a:t>
                      </a:r>
                    </a:p>
                    <a:p>
                      <a:pPr marL="171450" marR="0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buChar char="ü"/>
                      </a:pPr>
                      <a:endParaRPr lang="es-MX" sz="12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71450" marR="0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buChar char="Ø"/>
                      </a:pPr>
                      <a:r>
                        <a:rPr lang="es-MX" sz="1200" b="1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Proponer posibles articulaciones entre los PDA</a:t>
                      </a:r>
                      <a:r>
                        <a:rPr lang="es-MX" sz="12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de los respectivos PA para </a:t>
                      </a:r>
                      <a:r>
                        <a:rPr lang="es-MX" sz="1200" b="1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lograr una mayor integración curricular en el Programa analítico de la escuela.</a:t>
                      </a:r>
                    </a:p>
                    <a:p>
                      <a:pPr marL="0" marR="0" lvl="0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Wingdings" panose="05000000000000000000" pitchFamily="2" charset="2"/>
                        <a:buNone/>
                      </a:pPr>
                      <a:endParaRPr sz="12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buChar char="Ø"/>
                      </a:pPr>
                      <a:r>
                        <a:rPr lang="es-MX" sz="12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Revisar los insumos.</a:t>
                      </a:r>
                    </a:p>
                    <a:p>
                      <a:pPr marR="0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</a:pPr>
                      <a:endParaRPr lang="es-MX" sz="12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71450" marR="0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buChar char="Ø"/>
                      </a:pPr>
                      <a:r>
                        <a:rPr lang="es-MX" sz="1200" b="1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Elaborar un esbozo de planeación </a:t>
                      </a:r>
                      <a:r>
                        <a:rPr lang="es-MX" sz="12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didáctica de manera </a:t>
                      </a:r>
                      <a:r>
                        <a:rPr lang="es-MX" sz="1200" b="1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individual:</a:t>
                      </a:r>
                    </a:p>
                    <a:p>
                      <a:pPr marR="0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</a:pPr>
                      <a:endParaRPr lang="es-MX" sz="12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444500" marR="0" lvl="1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s-MX" sz="12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Seleccionar un conjunto de PDA vinculados que permitan la construcción de un proyecto que los articule con un propósito y producto a lograr.</a:t>
                      </a:r>
                    </a:p>
                    <a:p>
                      <a:pPr marL="444500" marR="0" lvl="1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s-MX" sz="12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Considerar una metodología para el trabajo por proyectos.</a:t>
                      </a:r>
                    </a:p>
                    <a:p>
                      <a:pPr marL="444500" marR="0" lvl="1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s-MX" sz="12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Realizar el diseño del proyecto que considere al menos: nombre del proyecto; propósito; CF; PDA; Ejes articuladores; tiempo y particularidades de la metodología</a:t>
                      </a:r>
                      <a:r>
                        <a:rPr lang="es-MX" sz="1400" dirty="0">
                          <a:solidFill>
                            <a:schemeClr val="tx1"/>
                          </a:solidFill>
                          <a:latin typeface="Montserrat Light" panose="00000400000000000000" pitchFamily="2" charset="0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endParaRPr sz="20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Calibri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buFont typeface="Wingdings" panose="05000000000000000000" pitchFamily="2" charset="2"/>
                        <a:buChar char="Ø"/>
                      </a:pPr>
                      <a:r>
                        <a:rPr lang="es-MX" sz="1200" b="1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Reflexionar de manera colegiada </a:t>
                      </a:r>
                      <a:r>
                        <a:rPr lang="es-MX" sz="12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sobre sus aprendizajes tanto individuales como colectivos durante el ciclo escolar 2022-2023:</a:t>
                      </a:r>
                    </a:p>
                    <a:p>
                      <a:pPr marL="352425" marR="0" lvl="1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buChar char="ü"/>
                      </a:pPr>
                      <a:r>
                        <a:rPr lang="es-MX" sz="11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¿Cuáles fueron las ventajas y limitaciones de realizar el proceso de apropiación del Plan de Estudio 2022 en el marco del CTE?</a:t>
                      </a:r>
                    </a:p>
                    <a:p>
                      <a:pPr marL="352425" marR="0" lvl="1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buChar char="ü"/>
                      </a:pPr>
                      <a:r>
                        <a:rPr lang="es-MX" sz="11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¿Cuáles fueron los mayores retos para la apropiación del Plan de Estudio?, ¿qué hicieron para superarlos?</a:t>
                      </a:r>
                    </a:p>
                    <a:p>
                      <a:pPr marL="352425" marR="0" lvl="1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buChar char="ü"/>
                      </a:pPr>
                      <a:r>
                        <a:rPr lang="es-MX" sz="11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¿Qué aprendizajes, herramientas o recursos construyeron para apoyar este proceso de apropiación?</a:t>
                      </a:r>
                    </a:p>
                    <a:p>
                      <a:pPr marL="352425" marR="0" lvl="1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buChar char="ü"/>
                      </a:pPr>
                      <a:r>
                        <a:rPr lang="es-MX" sz="11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¿Cómo se ha expresado su autonomía profesional en las sesiones de CTE?</a:t>
                      </a:r>
                    </a:p>
                    <a:p>
                      <a:pPr marL="352425" marR="0" lvl="1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buChar char="ü"/>
                      </a:pPr>
                      <a:endParaRPr lang="es-MX" sz="11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71450" marR="0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buChar char="Ø"/>
                      </a:pPr>
                      <a:r>
                        <a:rPr lang="es-MX" sz="1200" b="1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Revisar el calendario escolar 2023-2024:</a:t>
                      </a:r>
                    </a:p>
                    <a:p>
                      <a:pPr marL="352425" marR="0" lvl="1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buChar char="ü"/>
                      </a:pPr>
                      <a:r>
                        <a:rPr lang="es-MX" sz="11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Organizar las actividades necesarias para el inicio del siguiente ciclo escolar.</a:t>
                      </a:r>
                    </a:p>
                    <a:p>
                      <a:pPr marL="0" marR="0" lvl="0" indent="0" algn="just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endParaRPr sz="2000" b="0" dirty="0">
                        <a:solidFill>
                          <a:srgbClr val="245C4F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Google Shape;67;p3">
            <a:extLst>
              <a:ext uri="{FF2B5EF4-FFF2-40B4-BE49-F238E27FC236}">
                <a16:creationId xmlns:a16="http://schemas.microsoft.com/office/drawing/2014/main" id="{AB1407F4-D797-172E-DB0A-8081B9E3029B}"/>
              </a:ext>
            </a:extLst>
          </p:cNvPr>
          <p:cNvSpPr txBox="1"/>
          <p:nvPr/>
        </p:nvSpPr>
        <p:spPr>
          <a:xfrm>
            <a:off x="6927273" y="58451"/>
            <a:ext cx="468989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Actividades sugeridas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oogle Shape;71;p3">
            <a:extLst>
              <a:ext uri="{FF2B5EF4-FFF2-40B4-BE49-F238E27FC236}">
                <a16:creationId xmlns:a16="http://schemas.microsoft.com/office/drawing/2014/main" id="{165733BB-85F6-485E-DA32-A1E0751C0372}"/>
              </a:ext>
            </a:extLst>
          </p:cNvPr>
          <p:cNvGrpSpPr/>
          <p:nvPr/>
        </p:nvGrpSpPr>
        <p:grpSpPr>
          <a:xfrm>
            <a:off x="83772" y="64139"/>
            <a:ext cx="3562253" cy="553968"/>
            <a:chOff x="712391" y="305485"/>
            <a:chExt cx="5014882" cy="936986"/>
          </a:xfrm>
        </p:grpSpPr>
        <p:pic>
          <p:nvPicPr>
            <p:cNvPr id="5" name="Google Shape;72;p3" descr="Logotipo&#10;&#10;Descripción generada automáticamente">
              <a:extLst>
                <a:ext uri="{FF2B5EF4-FFF2-40B4-BE49-F238E27FC236}">
                  <a16:creationId xmlns:a16="http://schemas.microsoft.com/office/drawing/2014/main" id="{20A726C3-395E-7872-D789-C0A409B4E529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12391" y="305485"/>
              <a:ext cx="2591243" cy="9369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" name="Google Shape;73;p3">
              <a:extLst>
                <a:ext uri="{FF2B5EF4-FFF2-40B4-BE49-F238E27FC236}">
                  <a16:creationId xmlns:a16="http://schemas.microsoft.com/office/drawing/2014/main" id="{075BF96C-DBC9-BCD7-7567-4B6311A63C3F}"/>
                </a:ext>
              </a:extLst>
            </p:cNvPr>
            <p:cNvCxnSpPr/>
            <p:nvPr/>
          </p:nvCxnSpPr>
          <p:spPr>
            <a:xfrm>
              <a:off x="3462481" y="497960"/>
              <a:ext cx="0" cy="644400"/>
            </a:xfrm>
            <a:prstGeom prst="straightConnector1">
              <a:avLst/>
            </a:prstGeom>
            <a:noFill/>
            <a:ln w="25400" cap="flat" cmpd="sng">
              <a:solidFill>
                <a:srgbClr val="CAA37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7" name="Google Shape;74;p3" descr="Imagen que contiene Icono&#10;&#10;Descripción generada automáticamente">
              <a:extLst>
                <a:ext uri="{FF2B5EF4-FFF2-40B4-BE49-F238E27FC236}">
                  <a16:creationId xmlns:a16="http://schemas.microsoft.com/office/drawing/2014/main" id="{E6179FA0-EF86-EAD6-B5D7-58C00B9E21C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756025" y="550160"/>
              <a:ext cx="1971248" cy="53887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8" name="Google Shape;75;p3">
            <a:extLst>
              <a:ext uri="{FF2B5EF4-FFF2-40B4-BE49-F238E27FC236}">
                <a16:creationId xmlns:a16="http://schemas.microsoft.com/office/drawing/2014/main" id="{4639BB33-DED0-0A9D-EF6F-1A5C9BC8AAAF}"/>
              </a:ext>
            </a:extLst>
          </p:cNvPr>
          <p:cNvCxnSpPr/>
          <p:nvPr/>
        </p:nvCxnSpPr>
        <p:spPr>
          <a:xfrm>
            <a:off x="496886" y="695365"/>
            <a:ext cx="10992504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146" name="Picture 2" descr="Actividades - Iconos gratis de personas">
            <a:extLst>
              <a:ext uri="{FF2B5EF4-FFF2-40B4-BE49-F238E27FC236}">
                <a16:creationId xmlns:a16="http://schemas.microsoft.com/office/drawing/2014/main" id="{733C6B70-DED0-F647-188C-C03B87162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533" y="-4205"/>
            <a:ext cx="744598" cy="74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225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5;p39">
            <a:extLst>
              <a:ext uri="{FF2B5EF4-FFF2-40B4-BE49-F238E27FC236}">
                <a16:creationId xmlns:a16="http://schemas.microsoft.com/office/drawing/2014/main" id="{F7907990-CF68-6073-61C4-9BD6658B9EAA}"/>
              </a:ext>
            </a:extLst>
          </p:cNvPr>
          <p:cNvGrpSpPr/>
          <p:nvPr/>
        </p:nvGrpSpPr>
        <p:grpSpPr>
          <a:xfrm>
            <a:off x="255043" y="243561"/>
            <a:ext cx="3839040" cy="717290"/>
            <a:chOff x="712391" y="305485"/>
            <a:chExt cx="5014882" cy="936986"/>
          </a:xfrm>
        </p:grpSpPr>
        <p:pic>
          <p:nvPicPr>
            <p:cNvPr id="3" name="Google Shape;56;p39" descr="Logotipo&#10;&#10;Descripción generada automáticamente">
              <a:extLst>
                <a:ext uri="{FF2B5EF4-FFF2-40B4-BE49-F238E27FC236}">
                  <a16:creationId xmlns:a16="http://schemas.microsoft.com/office/drawing/2014/main" id="{F45C4F2F-A3FE-98B5-2925-697E07F237C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12391" y="305485"/>
              <a:ext cx="2591243" cy="9369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" name="Google Shape;57;p39">
              <a:extLst>
                <a:ext uri="{FF2B5EF4-FFF2-40B4-BE49-F238E27FC236}">
                  <a16:creationId xmlns:a16="http://schemas.microsoft.com/office/drawing/2014/main" id="{26B35DAF-F431-B172-14E4-767B7299FE58}"/>
                </a:ext>
              </a:extLst>
            </p:cNvPr>
            <p:cNvCxnSpPr/>
            <p:nvPr/>
          </p:nvCxnSpPr>
          <p:spPr>
            <a:xfrm>
              <a:off x="3462481" y="497960"/>
              <a:ext cx="0" cy="644400"/>
            </a:xfrm>
            <a:prstGeom prst="straightConnector1">
              <a:avLst/>
            </a:prstGeom>
            <a:noFill/>
            <a:ln w="25400" cap="flat" cmpd="sng">
              <a:solidFill>
                <a:srgbClr val="CAA37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5" name="Google Shape;58;p39" descr="Imagen que contiene Icono&#10;&#10;Descripción generada automáticamente">
              <a:extLst>
                <a:ext uri="{FF2B5EF4-FFF2-40B4-BE49-F238E27FC236}">
                  <a16:creationId xmlns:a16="http://schemas.microsoft.com/office/drawing/2014/main" id="{AE8728DA-F950-0531-121E-C7076B24144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756025" y="550160"/>
              <a:ext cx="1971248" cy="53887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6" name="Google Shape;67;p40"/>
          <p:cNvCxnSpPr/>
          <p:nvPr/>
        </p:nvCxnSpPr>
        <p:spPr>
          <a:xfrm rot="10800000">
            <a:off x="484139" y="1122019"/>
            <a:ext cx="10561051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Google Shape;73;p40"/>
          <p:cNvSpPr txBox="1"/>
          <p:nvPr/>
        </p:nvSpPr>
        <p:spPr>
          <a:xfrm>
            <a:off x="9307630" y="324143"/>
            <a:ext cx="1737560" cy="717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75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B0033"/>
              </a:buClr>
              <a:buSzPct val="100000"/>
              <a:buFont typeface="Encode Sans"/>
              <a:buNone/>
            </a:pPr>
            <a:endParaRPr lang="es-MX" sz="2400" b="1" dirty="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B0033"/>
              </a:buClr>
              <a:buSzPct val="100000"/>
              <a:buFont typeface="Encode Sans"/>
              <a:buNone/>
            </a:pPr>
            <a:r>
              <a:rPr lang="es-MX" sz="25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Insumos </a:t>
            </a:r>
            <a:endParaRPr sz="2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2" name="Picture 2" descr="Contenido - Iconos gratis de multim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820" y="66040"/>
            <a:ext cx="1014413" cy="1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7844B50-887D-A703-8DDF-58AB2D007A57}"/>
              </a:ext>
            </a:extLst>
          </p:cNvPr>
          <p:cNvSpPr txBox="1"/>
          <p:nvPr/>
        </p:nvSpPr>
        <p:spPr>
          <a:xfrm>
            <a:off x="255043" y="2024947"/>
            <a:ext cx="3624410" cy="1323439"/>
          </a:xfrm>
          <a:prstGeom prst="rect">
            <a:avLst/>
          </a:prstGeom>
          <a:noFill/>
          <a:ln>
            <a:solidFill>
              <a:srgbClr val="FF8AD8"/>
            </a:solidFill>
            <a:prstDash val="sysDot"/>
          </a:ln>
        </p:spPr>
        <p:txBody>
          <a:bodyPr wrap="square">
            <a:spAutoFit/>
          </a:bodyPr>
          <a:lstStyle/>
          <a:p>
            <a:pPr algn="just"/>
            <a:r>
              <a:rPr lang="es-MX" sz="1600" b="1" i="1" dirty="0">
                <a:effectLst/>
                <a:latin typeface="+mn-lt"/>
              </a:rPr>
              <a:t>Cambios en el paradigma de la práctica docente en el marco de la Nueva Escuela Mexicana </a:t>
            </a:r>
            <a:r>
              <a:rPr lang="es-MX" sz="1600" dirty="0">
                <a:effectLst/>
                <a:latin typeface="+mn-lt"/>
              </a:rPr>
              <a:t>con la participación de la </a:t>
            </a:r>
            <a:r>
              <a:rPr lang="es-MX" sz="1600" b="1" dirty="0">
                <a:effectLst/>
                <a:latin typeface="+mn-lt"/>
              </a:rPr>
              <a:t>Mtra. Xóchitl Moreno Fernández</a:t>
            </a:r>
            <a:endParaRPr lang="es-MX" sz="1600" dirty="0">
              <a:effectLst/>
              <a:latin typeface="+mn-lt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944910" y="3446219"/>
            <a:ext cx="2244675" cy="2220265"/>
            <a:chOff x="5645426" y="1670370"/>
            <a:chExt cx="4860562" cy="4860562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F3FC14E9-8D86-B388-8EC8-ABD143477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5426" y="1670370"/>
              <a:ext cx="4860562" cy="4860562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9D28102F-2AEB-B55F-8FD3-1254E2D2D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88765" y="2349779"/>
              <a:ext cx="3710609" cy="2372012"/>
            </a:xfrm>
            <a:prstGeom prst="rect">
              <a:avLst/>
            </a:prstGeom>
          </p:spPr>
        </p:pic>
      </p:grpSp>
      <p:grpSp>
        <p:nvGrpSpPr>
          <p:cNvPr id="13" name="Grupo 12"/>
          <p:cNvGrpSpPr/>
          <p:nvPr/>
        </p:nvGrpSpPr>
        <p:grpSpPr>
          <a:xfrm>
            <a:off x="5175488" y="4017154"/>
            <a:ext cx="1838847" cy="1971928"/>
            <a:chOff x="765067" y="2368348"/>
            <a:chExt cx="4731619" cy="4731619"/>
          </a:xfrm>
        </p:grpSpPr>
        <p:pic>
          <p:nvPicPr>
            <p:cNvPr id="15" name="Picture 2" descr="Pantalla del monitor - Iconos gratis de computadora">
              <a:extLst>
                <a:ext uri="{FF2B5EF4-FFF2-40B4-BE49-F238E27FC236}">
                  <a16:creationId xmlns:a16="http://schemas.microsoft.com/office/drawing/2014/main" id="{9037FAE8-6212-0336-5A48-654951CA50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067" y="2368348"/>
              <a:ext cx="4731619" cy="4731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8459713D-DBA6-02B1-6B6A-09346D875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5478" y="2805115"/>
              <a:ext cx="4258888" cy="2542714"/>
            </a:xfrm>
            <a:prstGeom prst="rect">
              <a:avLst/>
            </a:prstGeom>
          </p:spPr>
        </p:pic>
        <p:pic>
          <p:nvPicPr>
            <p:cNvPr id="17" name="Picture 4" descr="Dedo - Iconos gratis de gestos">
              <a:extLst>
                <a:ext uri="{FF2B5EF4-FFF2-40B4-BE49-F238E27FC236}">
                  <a16:creationId xmlns:a16="http://schemas.microsoft.com/office/drawing/2014/main" id="{8B046220-C979-9F60-AF6D-D172ED798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886488">
              <a:off x="1029875" y="2447458"/>
              <a:ext cx="1032070" cy="1234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7844B50-887D-A703-8DDF-58AB2D007A57}"/>
              </a:ext>
            </a:extLst>
          </p:cNvPr>
          <p:cNvSpPr txBox="1"/>
          <p:nvPr/>
        </p:nvSpPr>
        <p:spPr>
          <a:xfrm>
            <a:off x="4266421" y="3019292"/>
            <a:ext cx="3624410" cy="830997"/>
          </a:xfrm>
          <a:prstGeom prst="rect">
            <a:avLst/>
          </a:prstGeom>
          <a:noFill/>
          <a:ln>
            <a:solidFill>
              <a:srgbClr val="FF8AD8"/>
            </a:solidFill>
            <a:prstDash val="sysDot"/>
          </a:ln>
        </p:spPr>
        <p:txBody>
          <a:bodyPr wrap="square">
            <a:spAutoFit/>
          </a:bodyPr>
          <a:lstStyle/>
          <a:p>
            <a:pPr algn="just"/>
            <a:r>
              <a:rPr lang="es-MX" sz="1600" b="1" i="1" dirty="0">
                <a:solidFill>
                  <a:schemeClr val="tx1"/>
                </a:solidFill>
              </a:rPr>
              <a:t>Metodologías situadas y comunitarias y concreción curricular en Educación Básica</a:t>
            </a:r>
            <a:r>
              <a:rPr lang="es-MX" sz="1600" b="1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7844B50-887D-A703-8DDF-58AB2D007A57}"/>
              </a:ext>
            </a:extLst>
          </p:cNvPr>
          <p:cNvSpPr txBox="1"/>
          <p:nvPr/>
        </p:nvSpPr>
        <p:spPr>
          <a:xfrm>
            <a:off x="8270069" y="2104018"/>
            <a:ext cx="3624410" cy="830997"/>
          </a:xfrm>
          <a:prstGeom prst="rect">
            <a:avLst/>
          </a:prstGeom>
          <a:noFill/>
          <a:ln>
            <a:solidFill>
              <a:srgbClr val="FF8AD8"/>
            </a:solidFill>
            <a:prstDash val="sysDot"/>
          </a:ln>
        </p:spPr>
        <p:txBody>
          <a:bodyPr wrap="square">
            <a:spAutoFit/>
          </a:bodyPr>
          <a:lstStyle/>
          <a:p>
            <a:pPr algn="just"/>
            <a:r>
              <a:rPr lang="es-MX" sz="1600" b="1" i="1" dirty="0">
                <a:solidFill>
                  <a:schemeClr val="tx1"/>
                </a:solidFill>
                <a:latin typeface="+mn-lt"/>
              </a:rPr>
              <a:t>Aportaciones de la NEM - 4. Metodologías para el desarrollo de proyectos</a:t>
            </a:r>
            <a:r>
              <a:rPr lang="es-MX" sz="1600" b="1" dirty="0">
                <a:solidFill>
                  <a:schemeClr val="tx1"/>
                </a:solidFill>
                <a:latin typeface="+mn-lt"/>
              </a:rPr>
              <a:t>. </a:t>
            </a:r>
          </a:p>
        </p:txBody>
      </p:sp>
      <p:grpSp>
        <p:nvGrpSpPr>
          <p:cNvPr id="26" name="Grupo 25"/>
          <p:cNvGrpSpPr/>
          <p:nvPr/>
        </p:nvGrpSpPr>
        <p:grpSpPr>
          <a:xfrm>
            <a:off x="9044782" y="3173182"/>
            <a:ext cx="2316853" cy="2259883"/>
            <a:chOff x="6630016" y="2368347"/>
            <a:chExt cx="4731619" cy="4731619"/>
          </a:xfrm>
        </p:grpSpPr>
        <p:pic>
          <p:nvPicPr>
            <p:cNvPr id="22" name="Picture 2" descr="Pantalla del monitor - Iconos gratis de computadora">
              <a:extLst>
                <a:ext uri="{FF2B5EF4-FFF2-40B4-BE49-F238E27FC236}">
                  <a16:creationId xmlns:a16="http://schemas.microsoft.com/office/drawing/2014/main" id="{10414DFA-7EB1-7349-6553-F901BB3F84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0016" y="2368347"/>
              <a:ext cx="4731619" cy="4731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19C85934-C75B-EE7D-BF0E-96A195B0E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80426" y="2818367"/>
              <a:ext cx="4296096" cy="2494556"/>
            </a:xfrm>
            <a:prstGeom prst="rect">
              <a:avLst/>
            </a:prstGeom>
          </p:spPr>
        </p:pic>
        <p:pic>
          <p:nvPicPr>
            <p:cNvPr id="25" name="Picture 2" descr="Logotipo de youtube - Iconos gratis de redes sociales">
              <a:hlinkClick r:id="rId11"/>
              <a:extLst>
                <a:ext uri="{FF2B5EF4-FFF2-40B4-BE49-F238E27FC236}">
                  <a16:creationId xmlns:a16="http://schemas.microsoft.com/office/drawing/2014/main" id="{10828322-B823-0E65-A56D-34AFDE4595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6160" y="3461925"/>
              <a:ext cx="1207440" cy="1207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Dedo - Iconos gratis de gestos">
              <a:extLst>
                <a:ext uri="{FF2B5EF4-FFF2-40B4-BE49-F238E27FC236}">
                  <a16:creationId xmlns:a16="http://schemas.microsoft.com/office/drawing/2014/main" id="{9743C5A3-B4B7-0087-84F7-627ADF48C0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886488">
              <a:off x="6890442" y="2521238"/>
              <a:ext cx="1032070" cy="1234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upo 13"/>
          <p:cNvGrpSpPr/>
          <p:nvPr/>
        </p:nvGrpSpPr>
        <p:grpSpPr>
          <a:xfrm>
            <a:off x="3202607" y="1251129"/>
            <a:ext cx="5752037" cy="682805"/>
            <a:chOff x="2861205" y="1249302"/>
            <a:chExt cx="5752037" cy="682805"/>
          </a:xfrm>
        </p:grpSpPr>
        <p:sp>
          <p:nvSpPr>
            <p:cNvPr id="9" name="Google Shape;106;p41"/>
            <p:cNvSpPr/>
            <p:nvPr/>
          </p:nvSpPr>
          <p:spPr>
            <a:xfrm>
              <a:off x="3544010" y="1312930"/>
              <a:ext cx="5069232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s-MX" sz="32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Conferencias Virtuales</a:t>
              </a:r>
              <a:endParaRPr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124" name="Picture 4" descr="Video - Iconos gratis de márketi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1205" y="1249302"/>
              <a:ext cx="682805" cy="682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4" descr="Dedo - Iconos gratis de gestos">
            <a:extLst>
              <a:ext uri="{FF2B5EF4-FFF2-40B4-BE49-F238E27FC236}">
                <a16:creationId xmlns:a16="http://schemas.microsoft.com/office/drawing/2014/main" id="{ECB00683-9C69-FC58-A538-4FB12FBF4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86488">
            <a:off x="855310" y="3525297"/>
            <a:ext cx="430121" cy="47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Logotipo de youtube - Iconos gratis de redes sociales">
            <a:hlinkClick r:id="rId14"/>
            <a:extLst>
              <a:ext uri="{FF2B5EF4-FFF2-40B4-BE49-F238E27FC236}">
                <a16:creationId xmlns:a16="http://schemas.microsoft.com/office/drawing/2014/main" id="{23D10A7A-867A-DCFB-5DEB-02ABC7769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979" y="3999675"/>
            <a:ext cx="591227" cy="57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Logotipo de youtube - Iconos gratis de redes sociales">
            <a:hlinkClick r:id="rId15"/>
            <a:extLst>
              <a:ext uri="{FF2B5EF4-FFF2-40B4-BE49-F238E27FC236}">
                <a16:creationId xmlns:a16="http://schemas.microsoft.com/office/drawing/2014/main" id="{DD058DC5-2737-A237-4738-85AE8FFB5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012" y="4440679"/>
            <a:ext cx="591227" cy="57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886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5;p39">
            <a:extLst>
              <a:ext uri="{FF2B5EF4-FFF2-40B4-BE49-F238E27FC236}">
                <a16:creationId xmlns:a16="http://schemas.microsoft.com/office/drawing/2014/main" id="{F7907990-CF68-6073-61C4-9BD6658B9EAA}"/>
              </a:ext>
            </a:extLst>
          </p:cNvPr>
          <p:cNvGrpSpPr/>
          <p:nvPr/>
        </p:nvGrpSpPr>
        <p:grpSpPr>
          <a:xfrm>
            <a:off x="255043" y="243561"/>
            <a:ext cx="3839040" cy="717290"/>
            <a:chOff x="712391" y="305485"/>
            <a:chExt cx="5014882" cy="936986"/>
          </a:xfrm>
        </p:grpSpPr>
        <p:pic>
          <p:nvPicPr>
            <p:cNvPr id="3" name="Google Shape;56;p39" descr="Logotipo&#10;&#10;Descripción generada automáticamente">
              <a:extLst>
                <a:ext uri="{FF2B5EF4-FFF2-40B4-BE49-F238E27FC236}">
                  <a16:creationId xmlns:a16="http://schemas.microsoft.com/office/drawing/2014/main" id="{F45C4F2F-A3FE-98B5-2925-697E07F237C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12391" y="305485"/>
              <a:ext cx="2591243" cy="9369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" name="Google Shape;57;p39">
              <a:extLst>
                <a:ext uri="{FF2B5EF4-FFF2-40B4-BE49-F238E27FC236}">
                  <a16:creationId xmlns:a16="http://schemas.microsoft.com/office/drawing/2014/main" id="{26B35DAF-F431-B172-14E4-767B7299FE58}"/>
                </a:ext>
              </a:extLst>
            </p:cNvPr>
            <p:cNvCxnSpPr/>
            <p:nvPr/>
          </p:nvCxnSpPr>
          <p:spPr>
            <a:xfrm>
              <a:off x="3462481" y="497960"/>
              <a:ext cx="0" cy="644400"/>
            </a:xfrm>
            <a:prstGeom prst="straightConnector1">
              <a:avLst/>
            </a:prstGeom>
            <a:noFill/>
            <a:ln w="25400" cap="flat" cmpd="sng">
              <a:solidFill>
                <a:srgbClr val="CAA37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5" name="Google Shape;58;p39" descr="Imagen que contiene Icono&#10;&#10;Descripción generada automáticamente">
              <a:extLst>
                <a:ext uri="{FF2B5EF4-FFF2-40B4-BE49-F238E27FC236}">
                  <a16:creationId xmlns:a16="http://schemas.microsoft.com/office/drawing/2014/main" id="{AE8728DA-F950-0531-121E-C7076B24144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756025" y="550160"/>
              <a:ext cx="1971248" cy="53887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6" name="Google Shape;67;p40"/>
          <p:cNvCxnSpPr/>
          <p:nvPr/>
        </p:nvCxnSpPr>
        <p:spPr>
          <a:xfrm flipH="1">
            <a:off x="255044" y="1080453"/>
            <a:ext cx="11639433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Google Shape;73;p40"/>
          <p:cNvSpPr txBox="1"/>
          <p:nvPr/>
        </p:nvSpPr>
        <p:spPr>
          <a:xfrm>
            <a:off x="9307630" y="324143"/>
            <a:ext cx="1737560" cy="717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75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B0033"/>
              </a:buClr>
              <a:buSzPct val="100000"/>
              <a:buFont typeface="Encode Sans"/>
              <a:buNone/>
            </a:pPr>
            <a:endParaRPr lang="es-MX" sz="2400" b="1" dirty="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B0033"/>
              </a:buClr>
              <a:buSzPct val="100000"/>
              <a:buFont typeface="Encode Sans"/>
              <a:buNone/>
            </a:pPr>
            <a:r>
              <a:rPr lang="es-MX" sz="25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Insumos </a:t>
            </a:r>
            <a:endParaRPr sz="2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2" name="Picture 2" descr="Contenido - Iconos gratis de multim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820" y="66040"/>
            <a:ext cx="1014413" cy="1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7844B50-887D-A703-8DDF-58AB2D007A57}"/>
              </a:ext>
            </a:extLst>
          </p:cNvPr>
          <p:cNvSpPr txBox="1"/>
          <p:nvPr/>
        </p:nvSpPr>
        <p:spPr>
          <a:xfrm>
            <a:off x="255043" y="2024947"/>
            <a:ext cx="3624410" cy="584775"/>
          </a:xfrm>
          <a:prstGeom prst="rect">
            <a:avLst/>
          </a:prstGeom>
          <a:noFill/>
          <a:ln>
            <a:solidFill>
              <a:srgbClr val="FF8AD8"/>
            </a:solidFill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chemeClr val="tx1"/>
                </a:solidFill>
                <a:latin typeface="+mn-lt"/>
              </a:rPr>
              <a:t>Plan de Estudio para la educación preescolar, primaria y secundaria.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7844B50-887D-A703-8DDF-58AB2D007A57}"/>
              </a:ext>
            </a:extLst>
          </p:cNvPr>
          <p:cNvSpPr txBox="1"/>
          <p:nvPr/>
        </p:nvSpPr>
        <p:spPr>
          <a:xfrm>
            <a:off x="4321266" y="2369336"/>
            <a:ext cx="3624410" cy="830997"/>
          </a:xfrm>
          <a:prstGeom prst="rect">
            <a:avLst/>
          </a:prstGeom>
          <a:noFill/>
          <a:ln>
            <a:solidFill>
              <a:srgbClr val="FF8AD8"/>
            </a:solidFill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chemeClr val="tx1"/>
                </a:solidFill>
                <a:latin typeface="+mn-lt"/>
              </a:rPr>
              <a:t>Sugerencias metodológicas para el desarrollo de los proyectos educativos.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7844B50-887D-A703-8DDF-58AB2D007A57}"/>
              </a:ext>
            </a:extLst>
          </p:cNvPr>
          <p:cNvSpPr txBox="1"/>
          <p:nvPr/>
        </p:nvSpPr>
        <p:spPr>
          <a:xfrm>
            <a:off x="8270068" y="1651286"/>
            <a:ext cx="3624410" cy="338554"/>
          </a:xfrm>
          <a:prstGeom prst="rect">
            <a:avLst/>
          </a:prstGeom>
          <a:noFill/>
          <a:ln>
            <a:solidFill>
              <a:srgbClr val="FF8AD8"/>
            </a:solidFill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chemeClr val="tx1"/>
                </a:solidFill>
                <a:latin typeface="+mn-lt"/>
              </a:rPr>
              <a:t>Calendario Escolar 2023-2024.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3598855" y="1171032"/>
            <a:ext cx="5069232" cy="818808"/>
            <a:chOff x="3544010" y="1182034"/>
            <a:chExt cx="5069232" cy="818808"/>
          </a:xfrm>
        </p:grpSpPr>
        <p:sp>
          <p:nvSpPr>
            <p:cNvPr id="9" name="Google Shape;106;p41"/>
            <p:cNvSpPr/>
            <p:nvPr/>
          </p:nvSpPr>
          <p:spPr>
            <a:xfrm>
              <a:off x="3544010" y="1312930"/>
              <a:ext cx="5069232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s-MX" sz="32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Documentos</a:t>
              </a:r>
              <a:endParaRPr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218" name="Picture 2" descr="Documentos - Iconos gratis de negoci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3556" r="982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1862" y="1182034"/>
              <a:ext cx="818808" cy="818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5685" y="2140727"/>
            <a:ext cx="2673175" cy="179944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8376" y="3400981"/>
            <a:ext cx="2150189" cy="282278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109" y="2609722"/>
            <a:ext cx="2358277" cy="304939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EF0CCB8-4647-20CE-420A-09ADC77A0924}"/>
              </a:ext>
            </a:extLst>
          </p:cNvPr>
          <p:cNvSpPr txBox="1"/>
          <p:nvPr/>
        </p:nvSpPr>
        <p:spPr>
          <a:xfrm>
            <a:off x="8270067" y="4105867"/>
            <a:ext cx="3624410" cy="523220"/>
          </a:xfrm>
          <a:prstGeom prst="rect">
            <a:avLst/>
          </a:prstGeom>
          <a:noFill/>
          <a:ln>
            <a:solidFill>
              <a:srgbClr val="FF8AD8"/>
            </a:solidFill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chemeClr val="tx1"/>
                </a:solidFill>
                <a:latin typeface="+mn-lt"/>
              </a:rPr>
              <a:t>Anexo Educación secundaria </a:t>
            </a:r>
          </a:p>
          <a:p>
            <a:pPr algn="ctr"/>
            <a:r>
              <a:rPr lang="es-MX" b="1" dirty="0">
                <a:solidFill>
                  <a:schemeClr val="tx1"/>
                </a:solidFill>
                <a:latin typeface="+mn-lt"/>
              </a:rPr>
              <a:t>Organización de la Jornada Escolar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97FE5C7-5724-D315-BE8B-4AA179998E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07630" y="4701860"/>
            <a:ext cx="1455433" cy="186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28543"/>
      </p:ext>
    </p:extLst>
  </p:cSld>
  <p:clrMapOvr>
    <a:masterClrMapping/>
  </p:clrMapOvr>
</p:sld>
</file>

<file path=ppt/theme/theme1.xml><?xml version="1.0" encoding="utf-8"?>
<a:theme xmlns:a="http://schemas.openxmlformats.org/drawingml/2006/main" name="2_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</TotalTime>
  <Words>2363</Words>
  <Application>Microsoft Macintosh PowerPoint</Application>
  <PresentationFormat>Panorámica</PresentationFormat>
  <Paragraphs>270</Paragraphs>
  <Slides>33</Slides>
  <Notes>22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33</vt:i4>
      </vt:variant>
    </vt:vector>
  </HeadingPairs>
  <TitlesOfParts>
    <vt:vector size="43" baseType="lpstr">
      <vt:lpstr>Arial</vt:lpstr>
      <vt:lpstr>Montserrat Light</vt:lpstr>
      <vt:lpstr>Corsiva</vt:lpstr>
      <vt:lpstr>Calibri</vt:lpstr>
      <vt:lpstr>Wingdings</vt:lpstr>
      <vt:lpstr>Noto Sans Symbols</vt:lpstr>
      <vt:lpstr>Arial Black</vt:lpstr>
      <vt:lpstr>Encode Sans</vt:lpstr>
      <vt:lpstr>2_Tema de Office</vt:lpstr>
      <vt:lpstr>Tema de Office</vt:lpstr>
      <vt:lpstr>Orientaciones para el Taller Intensivo de Formación Continua para Docentes.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 de seguimiento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Orientaciones para la Octava Sesión Ordinaria de CTE</dc:title>
  <dc:creator>Cuenta Microsoft</dc:creator>
  <cp:lastModifiedBy>Jenny P. Rangel</cp:lastModifiedBy>
  <cp:revision>65</cp:revision>
  <dcterms:created xsi:type="dcterms:W3CDTF">2023-01-20T00:40:06Z</dcterms:created>
  <dcterms:modified xsi:type="dcterms:W3CDTF">2023-07-12T18:39:24Z</dcterms:modified>
</cp:coreProperties>
</file>